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6" r:id="rId2"/>
    <p:sldId id="259" r:id="rId3"/>
    <p:sldId id="278" r:id="rId4"/>
    <p:sldId id="280" r:id="rId5"/>
    <p:sldId id="261" r:id="rId6"/>
    <p:sldId id="283" r:id="rId7"/>
    <p:sldId id="260" r:id="rId8"/>
    <p:sldId id="257" r:id="rId9"/>
    <p:sldId id="305" r:id="rId10"/>
    <p:sldId id="284" r:id="rId11"/>
    <p:sldId id="285" r:id="rId12"/>
    <p:sldId id="288" r:id="rId13"/>
    <p:sldId id="289" r:id="rId14"/>
    <p:sldId id="291" r:id="rId15"/>
    <p:sldId id="266" r:id="rId16"/>
    <p:sldId id="318" r:id="rId17"/>
    <p:sldId id="329" r:id="rId18"/>
    <p:sldId id="294" r:id="rId19"/>
    <p:sldId id="297" r:id="rId20"/>
    <p:sldId id="327" r:id="rId21"/>
    <p:sldId id="298" r:id="rId22"/>
    <p:sldId id="299" r:id="rId23"/>
    <p:sldId id="300" r:id="rId24"/>
    <p:sldId id="302" r:id="rId25"/>
    <p:sldId id="303" r:id="rId26"/>
    <p:sldId id="304" r:id="rId27"/>
    <p:sldId id="281"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ubbleChart>
        <c:varyColors val="0"/>
        <c:dLbls>
          <c:showLegendKey val="0"/>
          <c:showVal val="0"/>
          <c:showCatName val="0"/>
          <c:showSerName val="0"/>
          <c:showPercent val="0"/>
          <c:showBubbleSize val="0"/>
        </c:dLbls>
        <c:bubbleScale val="100"/>
        <c:showNegBubbles val="0"/>
        <c:axId val="145614904"/>
        <c:axId val="145612944"/>
      </c:bubbleChart>
      <c:valAx>
        <c:axId val="145614904"/>
        <c:scaling>
          <c:orientation val="minMax"/>
        </c:scaling>
        <c:delete val="0"/>
        <c:axPos val="b"/>
        <c:numFmt formatCode="General" sourceLinked="1"/>
        <c:majorTickMark val="out"/>
        <c:minorTickMark val="none"/>
        <c:tickLblPos val="nextTo"/>
        <c:crossAx val="145612944"/>
        <c:crosses val="autoZero"/>
        <c:crossBetween val="midCat"/>
      </c:valAx>
      <c:valAx>
        <c:axId val="145612944"/>
        <c:scaling>
          <c:orientation val="minMax"/>
        </c:scaling>
        <c:delete val="0"/>
        <c:axPos val="l"/>
        <c:majorGridlines/>
        <c:numFmt formatCode="General" sourceLinked="1"/>
        <c:majorTickMark val="out"/>
        <c:minorTickMark val="none"/>
        <c:tickLblPos val="nextTo"/>
        <c:crossAx val="145614904"/>
        <c:crosses val="autoZero"/>
        <c:crossBetween val="midCat"/>
      </c:valAx>
      <c:spPr>
        <a:noFill/>
        <a:ln w="25400">
          <a:noFill/>
        </a:ln>
      </c:spPr>
    </c:plotArea>
    <c:legend>
      <c:legendPos val="r"/>
      <c:layout/>
      <c:overlay val="0"/>
    </c:legend>
    <c:plotVisOnly val="1"/>
    <c:dispBlanksAs val="gap"/>
    <c:showDLblsOverMax val="0"/>
  </c:chart>
  <c:txPr>
    <a:bodyPr/>
    <a:lstStyle/>
    <a:p>
      <a:pPr>
        <a:defRPr sz="1800"/>
      </a:pPr>
      <a:endParaRPr lang="ru-RU"/>
    </a:p>
  </c:txPr>
  <c:externalData r:id="rId1">
    <c:autoUpdate val="0"/>
  </c:externalData>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4.png"/></Relationships>
</file>

<file path=ppt/drawings/drawing1.xml><?xml version="1.0" encoding="utf-8"?>
<c:userShapes xmlns:c="http://schemas.openxmlformats.org/drawingml/2006/chart">
  <cdr:relSizeAnchor xmlns:cdr="http://schemas.openxmlformats.org/drawingml/2006/chartDrawing">
    <cdr:from>
      <cdr:x>0.14514</cdr:x>
      <cdr:y>0.10153</cdr:y>
    </cdr:from>
    <cdr:to>
      <cdr:x>0.80459</cdr:x>
      <cdr:y>0.83225</cdr:y>
    </cdr:to>
    <cdr:pic>
      <cdr:nvPicPr>
        <cdr:cNvPr id="2" name="Рисунок 1"/>
        <cdr:cNvPicPr/>
      </cdr:nvPicPr>
      <cdr:blipFill>
        <a:blip xmlns:a="http://schemas.openxmlformats.org/drawingml/2006/main" xmlns:r="http://schemas.openxmlformats.org/officeDocument/2006/relationships" r:embed="rId1" cstate="print"/>
        <a:srcRect xmlns:a="http://schemas.openxmlformats.org/drawingml/2006/main" l="50608" b="4305"/>
        <a:stretch xmlns:a="http://schemas.openxmlformats.org/drawingml/2006/main">
          <a:fillRect/>
        </a:stretch>
      </cdr:blipFill>
      <cdr:spPr bwMode="auto">
        <a:xfrm xmlns:a="http://schemas.openxmlformats.org/drawingml/2006/main">
          <a:off x="586408" y="400199"/>
          <a:ext cx="2664296" cy="2880320"/>
        </a:xfrm>
        <a:prstGeom xmlns:a="http://schemas.openxmlformats.org/drawingml/2006/main" prst="ellipse">
          <a:avLst/>
        </a:prstGeom>
        <a:ln xmlns:a="http://schemas.openxmlformats.org/drawingml/2006/main" w="63500" cap="rnd">
          <a:solidFill>
            <a:srgbClr val="333333"/>
          </a:solidFill>
        </a:ln>
        <a:effectLst xmlns:a="http://schemas.openxmlformats.org/drawingml/2006/main">
          <a:outerShdw blurRad="381000" dist="292100" dir="5400000" sx="-80000" sy="-18000" rotWithShape="0">
            <a:srgbClr val="000000">
              <a:alpha val="22000"/>
            </a:srgbClr>
          </a:outerShdw>
        </a:effectLst>
        <a:scene3d xmlns:a="http://schemas.openxmlformats.org/drawingml/2006/main">
          <a:camera prst="orthographicFront"/>
          <a:lightRig rig="contrasting" dir="t">
            <a:rot lat="0" lon="0" rev="3000000"/>
          </a:lightRig>
        </a:scene3d>
        <a:sp3d xmlns:a="http://schemas.openxmlformats.org/drawingml/2006/main" contourW="7620">
          <a:bevelT w="95250" h="31750"/>
          <a:contourClr>
            <a:srgbClr val="333333"/>
          </a:contourClr>
        </a:sp3d>
      </cdr:spPr>
    </cdr:pic>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DAF92C2-DCAB-445A-8357-9D614B1D836C}" type="datetimeFigureOut">
              <a:rPr lang="ru-RU" smtClean="0"/>
              <a:pPr/>
              <a:t>26.03.2017</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1A2E561E-F4D0-4312-BBFB-BB6430697165}" type="slidenum">
              <a:rPr lang="ru-RU" smtClean="0"/>
              <a:pPr/>
              <a:t>‹#›</a:t>
            </a:fld>
            <a:endParaRPr lang="ru-RU"/>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A2E561E-F4D0-4312-BBFB-BB6430697165}" type="slidenum">
              <a:rPr lang="ru-RU" smtClean="0"/>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A2E561E-F4D0-4312-BBFB-BB6430697165}" type="slidenum">
              <a:rPr lang="ru-RU" smtClean="0"/>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A2E561E-F4D0-4312-BBFB-BB6430697165}"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A2E561E-F4D0-4312-BBFB-BB6430697165}"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1A2E561E-F4D0-4312-BBFB-BB6430697165}"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1A2E561E-F4D0-4312-BBFB-BB6430697165}"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1A2E561E-F4D0-4312-BBFB-BB6430697165}"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DAF92C2-DCAB-445A-8357-9D614B1D836C}" type="datetimeFigureOut">
              <a:rPr lang="ru-RU" smtClean="0"/>
              <a:pPr/>
              <a:t>26.03.2017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1A2E561E-F4D0-4312-BBFB-BB6430697165}" type="slidenum">
              <a:rPr lang="ru-RU" smtClean="0"/>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DAF92C2-DCAB-445A-8357-9D614B1D836C}" type="datetimeFigureOut">
              <a:rPr lang="ru-RU" smtClean="0"/>
              <a:pPr/>
              <a:t>26.03.2017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1A2E561E-F4D0-4312-BBFB-BB6430697165}"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DAF92C2-DCAB-445A-8357-9D614B1D836C}" type="datetimeFigureOut">
              <a:rPr lang="ru-RU" smtClean="0"/>
              <a:pPr/>
              <a:t>26.03.2017</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1A2E561E-F4D0-4312-BBFB-BB6430697165}"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DAF92C2-DCAB-445A-8357-9D614B1D836C}" type="datetimeFigureOut">
              <a:rPr lang="ru-RU" smtClean="0"/>
              <a:pPr/>
              <a:t>26.03.2017</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A2E561E-F4D0-4312-BBFB-BB643069716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idx="1"/>
          </p:nvPr>
        </p:nvSpPr>
        <p:spPr>
          <a:xfrm>
            <a:off x="4499992" y="5373216"/>
            <a:ext cx="2952328" cy="634075"/>
          </a:xfrm>
        </p:spPr>
        <p:txBody>
          <a:bodyPr>
            <a:noAutofit/>
          </a:bodyPr>
          <a:lstStyle/>
          <a:p>
            <a:pPr marL="109728" indent="0">
              <a:buNone/>
            </a:pPr>
            <a:r>
              <a:rPr lang="ru-RU" sz="1400" dirty="0" smtClean="0">
                <a:cs typeface="AngsanaUPC" panose="02020603050405020304" pitchFamily="18" charset="-34"/>
              </a:rPr>
              <a:t>Подготовила :</a:t>
            </a:r>
          </a:p>
          <a:p>
            <a:pPr marL="109728" indent="0">
              <a:buNone/>
            </a:pPr>
            <a:r>
              <a:rPr lang="ru-RU" sz="1400" dirty="0" smtClean="0">
                <a:cs typeface="AngsanaUPC" panose="02020603050405020304" pitchFamily="18" charset="-34"/>
              </a:rPr>
              <a:t>учитель русского языка и литературы </a:t>
            </a:r>
          </a:p>
          <a:p>
            <a:pPr marL="109728" indent="0">
              <a:buNone/>
            </a:pPr>
            <a:r>
              <a:rPr lang="ru-RU" sz="1400" dirty="0" err="1" smtClean="0">
                <a:cs typeface="AngsanaUPC" panose="02020603050405020304" pitchFamily="18" charset="-34"/>
              </a:rPr>
              <a:t>Дзебяк</a:t>
            </a:r>
            <a:r>
              <a:rPr lang="ru-RU" sz="1400" dirty="0" smtClean="0">
                <a:cs typeface="AngsanaUPC" panose="02020603050405020304" pitchFamily="18" charset="-34"/>
              </a:rPr>
              <a:t> Н.В.</a:t>
            </a:r>
            <a:endParaRPr lang="ru-RU" sz="1400" dirty="0">
              <a:cs typeface="AngsanaUPC" panose="02020603050405020304" pitchFamily="18" charset="-34"/>
            </a:endParaRPr>
          </a:p>
        </p:txBody>
      </p:sp>
      <p:sp>
        <p:nvSpPr>
          <p:cNvPr id="2" name="Заголовок 1"/>
          <p:cNvSpPr>
            <a:spLocks noGrp="1"/>
          </p:cNvSpPr>
          <p:nvPr>
            <p:ph type="title"/>
          </p:nvPr>
        </p:nvSpPr>
        <p:spPr>
          <a:xfrm>
            <a:off x="457200" y="1844824"/>
            <a:ext cx="8229600" cy="2160240"/>
          </a:xfrm>
        </p:spPr>
        <p:txBody>
          <a:bodyPr>
            <a:normAutofit fontScale="90000"/>
          </a:bodyPr>
          <a:lstStyle/>
          <a:p>
            <a:pPr algn="ctr"/>
            <a:r>
              <a:rPr lang="ru-RU" dirty="0" smtClean="0">
                <a:solidFill>
                  <a:schemeClr val="accent2">
                    <a:lumMod val="75000"/>
                  </a:schemeClr>
                </a:solidFill>
              </a:rPr>
              <a:t>ПРОЕКТНАЯ ДЕЯТЕЛЬНОСТЬ НА УРОКАХ РУССКОГО ЯЗЫКА И ЛИТЕРАТУРЫ  В </a:t>
            </a:r>
            <a:br>
              <a:rPr lang="ru-RU" dirty="0" smtClean="0">
                <a:solidFill>
                  <a:schemeClr val="accent2">
                    <a:lumMod val="75000"/>
                  </a:schemeClr>
                </a:solidFill>
              </a:rPr>
            </a:br>
            <a:r>
              <a:rPr lang="ru-RU" dirty="0" smtClean="0">
                <a:solidFill>
                  <a:schemeClr val="accent2">
                    <a:lumMod val="75000"/>
                  </a:schemeClr>
                </a:solidFill>
              </a:rPr>
              <a:t>5-6 классах</a:t>
            </a:r>
            <a:endParaRPr lang="ru-RU" dirty="0">
              <a:solidFill>
                <a:schemeClr val="accent2">
                  <a:lumMod val="75000"/>
                </a:schemeClr>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p:txBody>
          <a:bodyPr/>
          <a:lstStyle/>
          <a:p>
            <a:endParaRPr lang="ru-RU" dirty="0"/>
          </a:p>
        </p:txBody>
      </p:sp>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Принципы организации проектной деятельности</a:t>
            </a:r>
            <a:endParaRPr lang="ru-RU" dirty="0">
              <a:solidFill>
                <a:srgbClr val="C00000"/>
              </a:solidFill>
            </a:endParaRPr>
          </a:p>
        </p:txBody>
      </p:sp>
      <p:sp>
        <p:nvSpPr>
          <p:cNvPr id="8" name="Прямоугольник 7"/>
          <p:cNvSpPr/>
          <p:nvPr/>
        </p:nvSpPr>
        <p:spPr>
          <a:xfrm>
            <a:off x="827584" y="3212976"/>
            <a:ext cx="295232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ОБЕСПЕЧИТЬ РУКОВОДСТВО СО СТОРОНЫ ПЕДАГОГА</a:t>
            </a:r>
            <a:endParaRPr lang="ru-RU" dirty="0"/>
          </a:p>
        </p:txBody>
      </p:sp>
      <p:sp>
        <p:nvSpPr>
          <p:cNvPr id="9" name="Прямоугольник 8"/>
          <p:cNvSpPr/>
          <p:nvPr/>
        </p:nvSpPr>
        <p:spPr>
          <a:xfrm>
            <a:off x="5004048" y="1916832"/>
            <a:ext cx="295232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ВЕСТИ ПОДГОТОВКУ УЧАЩИХСЯ К ПРОЕКТАМ</a:t>
            </a:r>
            <a:endParaRPr lang="ru-RU" dirty="0"/>
          </a:p>
        </p:txBody>
      </p:sp>
      <p:sp>
        <p:nvSpPr>
          <p:cNvPr id="11" name="Прямоугольник 10"/>
          <p:cNvSpPr/>
          <p:nvPr/>
        </p:nvSpPr>
        <p:spPr>
          <a:xfrm>
            <a:off x="5004048" y="3212976"/>
            <a:ext cx="295232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СОЗДАТЬ УСЛОВИЯ ДЛЯ УСПЕШНОГО ВЫПОЛНЕНИЯ ПРОЕКТА</a:t>
            </a:r>
            <a:endParaRPr lang="ru-RU" dirty="0"/>
          </a:p>
        </p:txBody>
      </p:sp>
      <p:sp>
        <p:nvSpPr>
          <p:cNvPr id="14" name="Прямоугольник 13"/>
          <p:cNvSpPr/>
          <p:nvPr/>
        </p:nvSpPr>
        <p:spPr>
          <a:xfrm>
            <a:off x="827584" y="4509120"/>
            <a:ext cx="2952328"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ВКЛАД КАЖДОГО УЧАЩЕГОСЯ В ПРОЕКТ.</a:t>
            </a:r>
          </a:p>
          <a:p>
            <a:pPr algn="ctr"/>
            <a:r>
              <a:rPr lang="ru-RU" dirty="0" smtClean="0"/>
              <a:t>ИНДИВИДУАЛЬНАЯ ОЦЕНКА</a:t>
            </a:r>
            <a:endParaRPr lang="ru-RU" dirty="0"/>
          </a:p>
        </p:txBody>
      </p:sp>
      <p:sp>
        <p:nvSpPr>
          <p:cNvPr id="16" name="Прямоугольник 15"/>
          <p:cNvSpPr/>
          <p:nvPr/>
        </p:nvSpPr>
        <p:spPr>
          <a:xfrm>
            <a:off x="827584" y="1916832"/>
            <a:ext cx="295232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ПРОЕКТ ДОЛЖЕН БЫТЬ ПОСИЛЬНЫМ</a:t>
            </a:r>
            <a:endParaRPr lang="ru-RU" dirty="0"/>
          </a:p>
        </p:txBody>
      </p:sp>
      <p:sp>
        <p:nvSpPr>
          <p:cNvPr id="18" name="Прямоугольник 17"/>
          <p:cNvSpPr/>
          <p:nvPr/>
        </p:nvSpPr>
        <p:spPr>
          <a:xfrm>
            <a:off x="5004048" y="4509120"/>
            <a:ext cx="295232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ОБЯЗАТЕЛЬНАЯ ПРЕЗЕНТАЦИЯ РЕЗУЛЬТАТОВ ПРОЕКТА</a:t>
            </a:r>
            <a:endParaRPr lang="ru-RU" dirty="0"/>
          </a:p>
        </p:txBody>
      </p:sp>
      <p:sp>
        <p:nvSpPr>
          <p:cNvPr id="25" name="Двойная стрелка влево/вправо 24"/>
          <p:cNvSpPr/>
          <p:nvPr/>
        </p:nvSpPr>
        <p:spPr>
          <a:xfrm>
            <a:off x="3851920" y="2420888"/>
            <a:ext cx="1080120" cy="21602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Двойная стрелка влево/вправо 26"/>
          <p:cNvSpPr/>
          <p:nvPr/>
        </p:nvSpPr>
        <p:spPr>
          <a:xfrm>
            <a:off x="3851920" y="3645024"/>
            <a:ext cx="1008112" cy="21602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Двойная стрелка влево/вправо 27"/>
          <p:cNvSpPr/>
          <p:nvPr/>
        </p:nvSpPr>
        <p:spPr>
          <a:xfrm>
            <a:off x="3923928" y="4941168"/>
            <a:ext cx="1008112" cy="21602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ru-RU" dirty="0" smtClean="0">
                <a:solidFill>
                  <a:srgbClr val="C00000"/>
                </a:solidFill>
              </a:rPr>
              <a:t>РОЛЬ УЧИТЕЛЯ</a:t>
            </a:r>
            <a:endParaRPr lang="ru-RU" dirty="0">
              <a:solidFill>
                <a:srgbClr val="C00000"/>
              </a:solidFill>
            </a:endParaRPr>
          </a:p>
        </p:txBody>
      </p:sp>
      <p:sp>
        <p:nvSpPr>
          <p:cNvPr id="8" name="Текст 7"/>
          <p:cNvSpPr>
            <a:spLocks noGrp="1"/>
          </p:cNvSpPr>
          <p:nvPr>
            <p:ph type="body" idx="1"/>
          </p:nvPr>
        </p:nvSpPr>
        <p:spPr/>
        <p:txBody>
          <a:bodyPr/>
          <a:lstStyle/>
          <a:p>
            <a:endParaRPr lang="ru-RU"/>
          </a:p>
        </p:txBody>
      </p:sp>
      <p:sp>
        <p:nvSpPr>
          <p:cNvPr id="9" name="Текст 8"/>
          <p:cNvSpPr>
            <a:spLocks noGrp="1"/>
          </p:cNvSpPr>
          <p:nvPr>
            <p:ph type="body" sz="half" idx="3"/>
          </p:nvPr>
        </p:nvSpPr>
        <p:spPr/>
        <p:txBody>
          <a:bodyPr/>
          <a:lstStyle/>
          <a:p>
            <a:endParaRPr lang="ru-RU"/>
          </a:p>
        </p:txBody>
      </p:sp>
      <p:graphicFrame>
        <p:nvGraphicFramePr>
          <p:cNvPr id="10" name="Содержимое 9"/>
          <p:cNvGraphicFramePr>
            <a:graphicFrameLocks noGrp="1"/>
          </p:cNvGraphicFramePr>
          <p:nvPr>
            <p:ph sz="quarter" idx="2"/>
          </p:nvPr>
        </p:nvGraphicFramePr>
        <p:xfrm>
          <a:off x="457200" y="1444625"/>
          <a:ext cx="4040188" cy="3941763"/>
        </p:xfrm>
        <a:graphic>
          <a:graphicData uri="http://schemas.openxmlformats.org/drawingml/2006/chart">
            <c:chart xmlns:c="http://schemas.openxmlformats.org/drawingml/2006/chart" xmlns:r="http://schemas.openxmlformats.org/officeDocument/2006/relationships" r:id="rId2"/>
          </a:graphicData>
        </a:graphic>
      </p:graphicFrame>
      <p:sp>
        <p:nvSpPr>
          <p:cNvPr id="11" name="Содержимое 10"/>
          <p:cNvSpPr>
            <a:spLocks noGrp="1"/>
          </p:cNvSpPr>
          <p:nvPr>
            <p:ph sz="quarter" idx="4"/>
          </p:nvPr>
        </p:nvSpPr>
        <p:spPr/>
        <p:txBody>
          <a:bodyPr/>
          <a:lstStyle/>
          <a:p>
            <a:r>
              <a:rPr lang="ru-RU" sz="2800" dirty="0" smtClean="0"/>
              <a:t>КОНСУЛЬТАНТ</a:t>
            </a:r>
          </a:p>
          <a:p>
            <a:endParaRPr lang="ru-RU" sz="2800" dirty="0" smtClean="0"/>
          </a:p>
          <a:p>
            <a:r>
              <a:rPr lang="ru-RU" sz="2800" dirty="0" smtClean="0"/>
              <a:t>КООРДИНАТОР</a:t>
            </a:r>
          </a:p>
          <a:p>
            <a:pPr>
              <a:buNone/>
            </a:pPr>
            <a:endParaRPr lang="ru-RU" sz="2800" dirty="0" smtClean="0"/>
          </a:p>
          <a:p>
            <a:r>
              <a:rPr lang="ru-RU" sz="2800" dirty="0" smtClean="0"/>
              <a:t>СПЕЦИАЛИСТ</a:t>
            </a:r>
          </a:p>
          <a:p>
            <a:endParaRPr lang="ru-RU" sz="2800" dirty="0" smtClean="0"/>
          </a:p>
          <a:p>
            <a:r>
              <a:rPr lang="ru-RU" sz="2800" dirty="0" smtClean="0"/>
              <a:t>РУКОВОДИТЕЛЬ</a:t>
            </a:r>
          </a:p>
          <a:p>
            <a:endParaRPr lang="ru-RU" sz="2800" dirty="0" smtClean="0"/>
          </a:p>
          <a:p>
            <a:r>
              <a:rPr lang="ru-RU" sz="2800" dirty="0" smtClean="0"/>
              <a:t>ЭКСПЕРТ</a:t>
            </a:r>
          </a:p>
          <a:p>
            <a:endParaRPr lang="ru-RU" dirty="0" smtClean="0"/>
          </a:p>
          <a:p>
            <a:endParaRPr lang="ru-RU"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Действия обучающихся, реализующих проект.</a:t>
            </a:r>
            <a:endParaRPr lang="ru-RU" dirty="0">
              <a:solidFill>
                <a:srgbClr val="C00000"/>
              </a:solidFill>
            </a:endParaRPr>
          </a:p>
        </p:txBody>
      </p:sp>
      <p:sp>
        <p:nvSpPr>
          <p:cNvPr id="3" name="Текст 2"/>
          <p:cNvSpPr>
            <a:spLocks noGrp="1"/>
          </p:cNvSpPr>
          <p:nvPr>
            <p:ph type="body" idx="1"/>
          </p:nvPr>
        </p:nvSpPr>
        <p:spPr/>
        <p:txBody>
          <a:bodyPr/>
          <a:lstStyle/>
          <a:p>
            <a:endParaRPr lang="ru-RU"/>
          </a:p>
        </p:txBody>
      </p:sp>
      <p:sp>
        <p:nvSpPr>
          <p:cNvPr id="4" name="Текст 3"/>
          <p:cNvSpPr>
            <a:spLocks noGrp="1"/>
          </p:cNvSpPr>
          <p:nvPr>
            <p:ph type="body" sz="half" idx="3"/>
          </p:nvPr>
        </p:nvSpPr>
        <p:spPr/>
        <p:txBody>
          <a:bodyPr/>
          <a:lstStyle/>
          <a:p>
            <a:endParaRPr lang="ru-RU"/>
          </a:p>
        </p:txBody>
      </p:sp>
      <p:sp>
        <p:nvSpPr>
          <p:cNvPr id="6" name="Содержимое 5"/>
          <p:cNvSpPr>
            <a:spLocks noGrp="1"/>
          </p:cNvSpPr>
          <p:nvPr>
            <p:ph sz="quarter" idx="4"/>
          </p:nvPr>
        </p:nvSpPr>
        <p:spPr/>
        <p:txBody>
          <a:bodyPr>
            <a:normAutofit fontScale="92500"/>
          </a:bodyPr>
          <a:lstStyle/>
          <a:p>
            <a:r>
              <a:rPr lang="ru-RU" b="1" u="sng" dirty="0" smtClean="0"/>
              <a:t>САМОСТОЯТЕЛЬНО</a:t>
            </a:r>
            <a:r>
              <a:rPr lang="ru-RU" dirty="0" smtClean="0"/>
              <a:t>:</a:t>
            </a:r>
          </a:p>
          <a:p>
            <a:r>
              <a:rPr lang="ru-RU" dirty="0" smtClean="0"/>
              <a:t>планируют  свою деятельность;</a:t>
            </a:r>
          </a:p>
          <a:p>
            <a:r>
              <a:rPr lang="ru-RU" dirty="0" smtClean="0"/>
              <a:t>принимают решения о содержании проекта;</a:t>
            </a:r>
          </a:p>
          <a:p>
            <a:r>
              <a:rPr lang="ru-RU" dirty="0" smtClean="0"/>
              <a:t>выбирают ресурсы;</a:t>
            </a:r>
          </a:p>
          <a:p>
            <a:r>
              <a:rPr lang="ru-RU" dirty="0" smtClean="0"/>
              <a:t>решают проблемные вопросы;</a:t>
            </a:r>
          </a:p>
          <a:p>
            <a:r>
              <a:rPr lang="ru-RU" dirty="0" smtClean="0"/>
              <a:t>выбирают форму отчета своего проекта;</a:t>
            </a:r>
          </a:p>
          <a:p>
            <a:r>
              <a:rPr lang="ru-RU" dirty="0" smtClean="0"/>
              <a:t>готовят презентацию;</a:t>
            </a:r>
          </a:p>
          <a:p>
            <a:endParaRPr lang="ru-RU" dirty="0" smtClean="0"/>
          </a:p>
          <a:p>
            <a:endParaRPr lang="ru-RU" dirty="0"/>
          </a:p>
        </p:txBody>
      </p:sp>
      <p:pic>
        <p:nvPicPr>
          <p:cNvPr id="7" name="Содержимое 6"/>
          <p:cNvPicPr>
            <a:picLocks noGrp="1"/>
          </p:cNvPicPr>
          <p:nvPr>
            <p:ph sz="quarter" idx="2"/>
          </p:nvPr>
        </p:nvPicPr>
        <p:blipFill>
          <a:blip r:embed="rId2" cstate="print"/>
          <a:srcRect/>
          <a:stretch>
            <a:fillRect/>
          </a:stretch>
        </p:blipFill>
        <p:spPr bwMode="auto">
          <a:xfrm>
            <a:off x="683568" y="1844824"/>
            <a:ext cx="3024336" cy="324035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C00000"/>
                </a:solidFill>
              </a:rPr>
              <a:t>УЧАСТИЕ  РОДИТЕЛЕЙ</a:t>
            </a:r>
            <a:endParaRPr lang="ru-RU" dirty="0">
              <a:solidFill>
                <a:srgbClr val="C00000"/>
              </a:solidFill>
            </a:endParaRPr>
          </a:p>
        </p:txBody>
      </p:sp>
      <p:sp>
        <p:nvSpPr>
          <p:cNvPr id="3" name="Текст 2"/>
          <p:cNvSpPr>
            <a:spLocks noGrp="1"/>
          </p:cNvSpPr>
          <p:nvPr>
            <p:ph type="body" idx="1"/>
          </p:nvPr>
        </p:nvSpPr>
        <p:spPr/>
        <p:txBody>
          <a:bodyPr/>
          <a:lstStyle/>
          <a:p>
            <a:endParaRPr lang="ru-RU"/>
          </a:p>
        </p:txBody>
      </p:sp>
      <p:sp>
        <p:nvSpPr>
          <p:cNvPr id="4" name="Текст 3"/>
          <p:cNvSpPr>
            <a:spLocks noGrp="1"/>
          </p:cNvSpPr>
          <p:nvPr>
            <p:ph type="body" sz="half" idx="3"/>
          </p:nvPr>
        </p:nvSpPr>
        <p:spPr/>
        <p:txBody>
          <a:bodyPr/>
          <a:lstStyle/>
          <a:p>
            <a:endParaRPr lang="ru-RU"/>
          </a:p>
        </p:txBody>
      </p:sp>
      <p:sp>
        <p:nvSpPr>
          <p:cNvPr id="5" name="Содержимое 4"/>
          <p:cNvSpPr>
            <a:spLocks noGrp="1"/>
          </p:cNvSpPr>
          <p:nvPr>
            <p:ph sz="quarter" idx="2"/>
          </p:nvPr>
        </p:nvSpPr>
        <p:spPr/>
        <p:txBody>
          <a:bodyPr/>
          <a:lstStyle/>
          <a:p>
            <a:r>
              <a:rPr lang="ru-RU" dirty="0" smtClean="0"/>
              <a:t>взаимодействуют с детьми;</a:t>
            </a:r>
          </a:p>
          <a:p>
            <a:r>
              <a:rPr lang="ru-RU" dirty="0" smtClean="0"/>
              <a:t>проявляют заинтересованность;</a:t>
            </a:r>
          </a:p>
          <a:p>
            <a:r>
              <a:rPr lang="ru-RU" dirty="0" smtClean="0"/>
              <a:t> играют роль источника информации;</a:t>
            </a:r>
          </a:p>
          <a:p>
            <a:r>
              <a:rPr lang="ru-RU" dirty="0" smtClean="0"/>
              <a:t>консультант;</a:t>
            </a:r>
            <a:endParaRPr lang="ru-RU" dirty="0"/>
          </a:p>
        </p:txBody>
      </p:sp>
      <p:pic>
        <p:nvPicPr>
          <p:cNvPr id="7" name="Содержимое 6" descr="C:\Users\Надежда\Documents\семья.jpg"/>
          <p:cNvPicPr>
            <a:picLocks noGrp="1"/>
          </p:cNvPicPr>
          <p:nvPr>
            <p:ph sz="quarter" idx="4"/>
          </p:nvPr>
        </p:nvPicPr>
        <p:blipFill>
          <a:blip r:embed="rId2" cstate="print"/>
          <a:srcRect/>
          <a:stretch>
            <a:fillRect/>
          </a:stretch>
        </p:blipFill>
        <p:spPr bwMode="auto">
          <a:xfrm>
            <a:off x="4860032" y="2132856"/>
            <a:ext cx="2934593" cy="24482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Классификация проектов</a:t>
            </a:r>
            <a:endParaRPr lang="ru-RU" dirty="0">
              <a:solidFill>
                <a:srgbClr val="FF0000"/>
              </a:solidFill>
            </a:endParaRPr>
          </a:p>
        </p:txBody>
      </p:sp>
      <p:sp>
        <p:nvSpPr>
          <p:cNvPr id="4" name="Текст 3"/>
          <p:cNvSpPr>
            <a:spLocks noGrp="1"/>
          </p:cNvSpPr>
          <p:nvPr>
            <p:ph type="body" idx="1"/>
          </p:nvPr>
        </p:nvSpPr>
        <p:spPr/>
        <p:txBody>
          <a:bodyPr/>
          <a:lstStyle/>
          <a:p>
            <a:endParaRPr lang="ru-RU" dirty="0"/>
          </a:p>
        </p:txBody>
      </p:sp>
      <p:sp>
        <p:nvSpPr>
          <p:cNvPr id="6" name="Текст 5"/>
          <p:cNvSpPr>
            <a:spLocks noGrp="1"/>
          </p:cNvSpPr>
          <p:nvPr>
            <p:ph type="body" sz="half" idx="3"/>
          </p:nvPr>
        </p:nvSpPr>
        <p:spPr/>
        <p:txBody>
          <a:bodyPr/>
          <a:lstStyle/>
          <a:p>
            <a:endParaRPr lang="ru-RU"/>
          </a:p>
        </p:txBody>
      </p:sp>
      <p:sp>
        <p:nvSpPr>
          <p:cNvPr id="5" name="Содержимое 4"/>
          <p:cNvSpPr>
            <a:spLocks noGrp="1"/>
          </p:cNvSpPr>
          <p:nvPr>
            <p:ph sz="quarter" idx="2"/>
          </p:nvPr>
        </p:nvSpPr>
        <p:spPr/>
        <p:txBody>
          <a:bodyPr/>
          <a:lstStyle/>
          <a:p>
            <a:r>
              <a:rPr lang="ru-RU" dirty="0" smtClean="0"/>
              <a:t>По комплектности:</a:t>
            </a:r>
          </a:p>
          <a:p>
            <a:endParaRPr lang="ru-RU" dirty="0" smtClean="0"/>
          </a:p>
          <a:p>
            <a:r>
              <a:rPr lang="ru-RU" dirty="0" smtClean="0"/>
              <a:t>МОНОПРОЕКТЫ</a:t>
            </a:r>
          </a:p>
          <a:p>
            <a:r>
              <a:rPr lang="ru-RU" dirty="0" smtClean="0"/>
              <a:t>МЕЖПРЕДМЕТНЫЕ</a:t>
            </a:r>
            <a:endParaRPr lang="ru-RU" dirty="0"/>
          </a:p>
        </p:txBody>
      </p:sp>
      <p:sp>
        <p:nvSpPr>
          <p:cNvPr id="7" name="Содержимое 6"/>
          <p:cNvSpPr>
            <a:spLocks noGrp="1"/>
          </p:cNvSpPr>
          <p:nvPr>
            <p:ph sz="quarter" idx="4"/>
          </p:nvPr>
        </p:nvSpPr>
        <p:spPr/>
        <p:txBody>
          <a:bodyPr/>
          <a:lstStyle/>
          <a:p>
            <a:r>
              <a:rPr lang="ru-RU" dirty="0" smtClean="0"/>
              <a:t>По характеру контактов:</a:t>
            </a:r>
          </a:p>
          <a:p>
            <a:endParaRPr lang="ru-RU" dirty="0" smtClean="0"/>
          </a:p>
          <a:p>
            <a:r>
              <a:rPr lang="ru-RU" dirty="0" smtClean="0"/>
              <a:t>ВНУТРИКЛАССНЫЕ</a:t>
            </a:r>
          </a:p>
          <a:p>
            <a:r>
              <a:rPr lang="ru-RU" dirty="0" smtClean="0"/>
              <a:t>ВНУТРИШКОЛЬНЫЕ</a:t>
            </a:r>
          </a:p>
          <a:p>
            <a:r>
              <a:rPr lang="ru-RU" dirty="0" smtClean="0"/>
              <a:t>РЕГИОНАЛЬНЫЕ</a:t>
            </a:r>
          </a:p>
          <a:p>
            <a:r>
              <a:rPr lang="ru-RU" dirty="0" smtClean="0"/>
              <a:t>ВСЕРОССИЙСКИЕ</a:t>
            </a:r>
          </a:p>
          <a:p>
            <a:r>
              <a:rPr lang="ru-RU" dirty="0" smtClean="0"/>
              <a:t>МЕЖДУНАРОДНЫЕ</a:t>
            </a:r>
            <a:endParaRPr lang="ru-RU" dirty="0"/>
          </a:p>
        </p:txBody>
      </p:sp>
      <p:pic>
        <p:nvPicPr>
          <p:cNvPr id="1026" name="Picture 2" descr="C:\Users\сав\Desktop\3030606.png"/>
          <p:cNvPicPr>
            <a:picLocks noChangeAspect="1" noChangeArrowheads="1"/>
          </p:cNvPicPr>
          <p:nvPr/>
        </p:nvPicPr>
        <p:blipFill>
          <a:blip r:embed="rId2" cstate="print"/>
          <a:srcRect/>
          <a:stretch>
            <a:fillRect/>
          </a:stretch>
        </p:blipFill>
        <p:spPr bwMode="auto">
          <a:xfrm>
            <a:off x="395536" y="3140968"/>
            <a:ext cx="4248471" cy="2277170"/>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916832"/>
            <a:ext cx="8229600" cy="4320480"/>
          </a:xfrm>
        </p:spPr>
        <p:txBody>
          <a:bodyPr>
            <a:normAutofit/>
          </a:bodyPr>
          <a:lstStyle/>
          <a:p>
            <a:r>
              <a:rPr lang="ru-RU" sz="3600" dirty="0" err="1" smtClean="0">
                <a:solidFill>
                  <a:srgbClr val="002060"/>
                </a:solidFill>
              </a:rPr>
              <a:t>Практико</a:t>
            </a:r>
            <a:r>
              <a:rPr lang="ru-RU" sz="3600" dirty="0" smtClean="0">
                <a:solidFill>
                  <a:srgbClr val="002060"/>
                </a:solidFill>
              </a:rPr>
              <a:t>- ориентированный</a:t>
            </a:r>
          </a:p>
          <a:p>
            <a:r>
              <a:rPr lang="ru-RU" sz="3600" dirty="0" smtClean="0">
                <a:solidFill>
                  <a:srgbClr val="002060"/>
                </a:solidFill>
              </a:rPr>
              <a:t>Исследовательский</a:t>
            </a:r>
          </a:p>
          <a:p>
            <a:r>
              <a:rPr lang="ru-RU" sz="3600" dirty="0" smtClean="0">
                <a:solidFill>
                  <a:srgbClr val="002060"/>
                </a:solidFill>
              </a:rPr>
              <a:t>Информационный</a:t>
            </a:r>
          </a:p>
          <a:p>
            <a:r>
              <a:rPr lang="ru-RU" sz="3600" dirty="0" smtClean="0">
                <a:solidFill>
                  <a:srgbClr val="002060"/>
                </a:solidFill>
              </a:rPr>
              <a:t>Творческий проект</a:t>
            </a:r>
          </a:p>
          <a:p>
            <a:r>
              <a:rPr lang="ru-RU" sz="3600" dirty="0" smtClean="0">
                <a:solidFill>
                  <a:srgbClr val="002060"/>
                </a:solidFill>
              </a:rPr>
              <a:t>Ролевой проект</a:t>
            </a:r>
            <a:endParaRPr lang="ru-RU" sz="3600" dirty="0">
              <a:solidFill>
                <a:srgbClr val="002060"/>
              </a:solidFill>
            </a:endParaRPr>
          </a:p>
        </p:txBody>
      </p:sp>
      <p:sp>
        <p:nvSpPr>
          <p:cNvPr id="3" name="Заголовок 2"/>
          <p:cNvSpPr>
            <a:spLocks noGrp="1"/>
          </p:cNvSpPr>
          <p:nvPr>
            <p:ph type="title"/>
          </p:nvPr>
        </p:nvSpPr>
        <p:spPr>
          <a:xfrm>
            <a:off x="457200" y="274638"/>
            <a:ext cx="8229600" cy="1354162"/>
          </a:xfrm>
        </p:spPr>
        <p:txBody>
          <a:bodyPr>
            <a:normAutofit fontScale="90000"/>
          </a:bodyPr>
          <a:lstStyle/>
          <a:p>
            <a:r>
              <a:rPr lang="ru-RU" b="0" dirty="0" smtClean="0">
                <a:solidFill>
                  <a:srgbClr val="C00000"/>
                </a:solidFill>
              </a:rPr>
              <a:t>Классификация проектов по доминирующей деятельности учащихся</a:t>
            </a:r>
            <a:endParaRPr lang="ru-RU" b="0" dirty="0">
              <a:solidFill>
                <a:srgbClr val="C00000"/>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dirty="0" smtClean="0"/>
              <a:t>Информационный проект направлен на сбор информации о каком-то объекте, </a:t>
            </a:r>
          </a:p>
          <a:p>
            <a:endParaRPr lang="ru-RU" dirty="0" smtClean="0"/>
          </a:p>
          <a:p>
            <a:endParaRPr lang="ru-RU" dirty="0" smtClean="0"/>
          </a:p>
          <a:p>
            <a:pPr>
              <a:buNone/>
            </a:pPr>
            <a:r>
              <a:rPr lang="ru-RU" dirty="0" smtClean="0"/>
              <a:t> </a:t>
            </a:r>
            <a:endParaRPr lang="ru-RU" dirty="0" smtClean="0">
              <a:solidFill>
                <a:schemeClr val="accent4">
                  <a:lumMod val="75000"/>
                </a:schemeClr>
              </a:solidFill>
            </a:endParaRPr>
          </a:p>
          <a:p>
            <a:r>
              <a:rPr lang="ru-RU" dirty="0" smtClean="0">
                <a:solidFill>
                  <a:schemeClr val="accent4">
                    <a:lumMod val="75000"/>
                  </a:schemeClr>
                </a:solidFill>
              </a:rPr>
              <a:t> «Русские семейные имена и прозвища»</a:t>
            </a:r>
          </a:p>
          <a:p>
            <a:r>
              <a:rPr lang="ru-RU" dirty="0" smtClean="0">
                <a:solidFill>
                  <a:srgbClr val="002060"/>
                </a:solidFill>
              </a:rPr>
              <a:t>«</a:t>
            </a:r>
            <a:r>
              <a:rPr lang="en-US" dirty="0" smtClean="0">
                <a:solidFill>
                  <a:srgbClr val="002060"/>
                </a:solidFill>
              </a:rPr>
              <a:t>SMS</a:t>
            </a:r>
            <a:r>
              <a:rPr lang="ru-RU" dirty="0" smtClean="0">
                <a:solidFill>
                  <a:srgbClr val="002060"/>
                </a:solidFill>
              </a:rPr>
              <a:t> как новый речевой жанр»</a:t>
            </a:r>
          </a:p>
        </p:txBody>
      </p:sp>
      <p:sp>
        <p:nvSpPr>
          <p:cNvPr id="3" name="Заголовок 2"/>
          <p:cNvSpPr>
            <a:spLocks noGrp="1"/>
          </p:cNvSpPr>
          <p:nvPr>
            <p:ph type="title"/>
          </p:nvPr>
        </p:nvSpPr>
        <p:spPr/>
        <p:txBody>
          <a:bodyPr/>
          <a:lstStyle/>
          <a:p>
            <a:r>
              <a:rPr lang="ru-RU" dirty="0" smtClean="0">
                <a:solidFill>
                  <a:srgbClr val="FF0000"/>
                </a:solidFill>
              </a:rPr>
              <a:t>Информационный проект</a:t>
            </a:r>
            <a:endParaRPr lang="ru-RU" dirty="0">
              <a:solidFill>
                <a:srgbClr val="FF0000"/>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dirty="0" smtClean="0"/>
              <a:t>Творческий проект предполагает максимально свободный и нетрадиционный подход к оформлению результатов.                         </a:t>
            </a:r>
          </a:p>
          <a:p>
            <a:endParaRPr lang="ru-RU" dirty="0" smtClean="0"/>
          </a:p>
          <a:p>
            <a:r>
              <a:rPr lang="ru-RU" dirty="0" smtClean="0">
                <a:solidFill>
                  <a:srgbClr val="0070C0"/>
                </a:solidFill>
              </a:rPr>
              <a:t>альманахи</a:t>
            </a:r>
          </a:p>
          <a:p>
            <a:r>
              <a:rPr lang="ru-RU" dirty="0" smtClean="0">
                <a:solidFill>
                  <a:srgbClr val="0070C0"/>
                </a:solidFill>
              </a:rPr>
              <a:t> театрализованные представления </a:t>
            </a:r>
          </a:p>
          <a:p>
            <a:r>
              <a:rPr lang="ru-RU" dirty="0" smtClean="0">
                <a:solidFill>
                  <a:srgbClr val="0070C0"/>
                </a:solidFill>
              </a:rPr>
              <a:t> видеофильмы</a:t>
            </a:r>
            <a:endParaRPr lang="ru-RU" dirty="0">
              <a:solidFill>
                <a:srgbClr val="0070C0"/>
              </a:solidFill>
            </a:endParaRPr>
          </a:p>
        </p:txBody>
      </p:sp>
      <p:sp>
        <p:nvSpPr>
          <p:cNvPr id="3" name="Заголовок 2"/>
          <p:cNvSpPr>
            <a:spLocks noGrp="1"/>
          </p:cNvSpPr>
          <p:nvPr>
            <p:ph type="title"/>
          </p:nvPr>
        </p:nvSpPr>
        <p:spPr/>
        <p:txBody>
          <a:bodyPr/>
          <a:lstStyle/>
          <a:p>
            <a:pPr algn="ctr"/>
            <a:r>
              <a:rPr lang="ru-RU" dirty="0" smtClean="0">
                <a:solidFill>
                  <a:srgbClr val="C00000"/>
                </a:solidFill>
              </a:rPr>
              <a:t>Творческий проект</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dirty="0" smtClean="0"/>
              <a:t> Исследовательский проект по русскому языку -  по структуре научное исследование.</a:t>
            </a:r>
          </a:p>
          <a:p>
            <a:endParaRPr lang="ru-RU" dirty="0" smtClean="0"/>
          </a:p>
          <a:p>
            <a:endParaRPr lang="ru-RU" dirty="0" smtClean="0"/>
          </a:p>
          <a:p>
            <a:endParaRPr lang="ru-RU" dirty="0" smtClean="0"/>
          </a:p>
          <a:p>
            <a:endParaRPr lang="ru-RU" dirty="0" smtClean="0"/>
          </a:p>
          <a:p>
            <a:r>
              <a:rPr lang="ru-RU" dirty="0" smtClean="0">
                <a:solidFill>
                  <a:srgbClr val="00B0F0"/>
                </a:solidFill>
              </a:rPr>
              <a:t>  «Путешествие слова </a:t>
            </a:r>
            <a:r>
              <a:rPr lang="ru-RU" i="1" dirty="0" smtClean="0">
                <a:solidFill>
                  <a:srgbClr val="00B0F0"/>
                </a:solidFill>
              </a:rPr>
              <a:t>шпаргалка</a:t>
            </a:r>
            <a:r>
              <a:rPr lang="ru-RU" dirty="0" smtClean="0">
                <a:solidFill>
                  <a:srgbClr val="00B0F0"/>
                </a:solidFill>
              </a:rPr>
              <a:t> из одного языка в другой» </a:t>
            </a:r>
            <a:endParaRPr lang="ru-RU" dirty="0">
              <a:solidFill>
                <a:srgbClr val="00B0F0"/>
              </a:solidFill>
            </a:endParaRPr>
          </a:p>
        </p:txBody>
      </p:sp>
      <p:sp>
        <p:nvSpPr>
          <p:cNvPr id="3" name="Заголовок 2"/>
          <p:cNvSpPr>
            <a:spLocks noGrp="1"/>
          </p:cNvSpPr>
          <p:nvPr>
            <p:ph type="title"/>
          </p:nvPr>
        </p:nvSpPr>
        <p:spPr/>
        <p:txBody>
          <a:bodyPr/>
          <a:lstStyle/>
          <a:p>
            <a:r>
              <a:rPr lang="ru-RU" dirty="0" smtClean="0">
                <a:solidFill>
                  <a:srgbClr val="C00000"/>
                </a:solidFill>
              </a:rPr>
              <a:t>Исследовательский проект</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79511" y="764705"/>
          <a:ext cx="8712969" cy="6000050"/>
        </p:xfrm>
        <a:graphic>
          <a:graphicData uri="http://schemas.openxmlformats.org/drawingml/2006/table">
            <a:tbl>
              <a:tblPr firstRow="1" bandRow="1">
                <a:tableStyleId>{5C22544A-7EE6-4342-B048-85BDC9FD1C3A}</a:tableStyleId>
              </a:tblPr>
              <a:tblGrid>
                <a:gridCol w="2058410"/>
                <a:gridCol w="2287123"/>
                <a:gridCol w="2189194"/>
                <a:gridCol w="2178242"/>
              </a:tblGrid>
              <a:tr h="611861">
                <a:tc>
                  <a:txBody>
                    <a:bodyPr/>
                    <a:lstStyle/>
                    <a:p>
                      <a:r>
                        <a:rPr lang="ru-RU" sz="1600" baseline="0" dirty="0" smtClean="0"/>
                        <a:t>ЭТАПЫ РАБОТЫ</a:t>
                      </a:r>
                      <a:endParaRPr lang="ru-RU" sz="1600" baseline="0" dirty="0"/>
                    </a:p>
                  </a:txBody>
                  <a:tcPr/>
                </a:tc>
                <a:tc>
                  <a:txBody>
                    <a:bodyPr/>
                    <a:lstStyle/>
                    <a:p>
                      <a:r>
                        <a:rPr lang="ru-RU" sz="1600" baseline="0" dirty="0" smtClean="0"/>
                        <a:t>СОДЕРЖАНИЕ ЭТАПА</a:t>
                      </a:r>
                      <a:endParaRPr lang="ru-RU" sz="1600" baseline="0" dirty="0"/>
                    </a:p>
                  </a:txBody>
                  <a:tcPr/>
                </a:tc>
                <a:tc>
                  <a:txBody>
                    <a:bodyPr/>
                    <a:lstStyle/>
                    <a:p>
                      <a:r>
                        <a:rPr lang="ru-RU" sz="1600" baseline="0" dirty="0" smtClean="0"/>
                        <a:t>ДЕЯТЕЛЬНОСТЬ</a:t>
                      </a:r>
                    </a:p>
                    <a:p>
                      <a:r>
                        <a:rPr lang="ru-RU" sz="1600" baseline="0" dirty="0" smtClean="0"/>
                        <a:t>УЧАЩИХСЯ</a:t>
                      </a:r>
                      <a:endParaRPr lang="ru-RU" sz="1600" baseline="0" dirty="0"/>
                    </a:p>
                  </a:txBody>
                  <a:tcPr/>
                </a:tc>
                <a:tc>
                  <a:txBody>
                    <a:bodyPr/>
                    <a:lstStyle/>
                    <a:p>
                      <a:r>
                        <a:rPr lang="ru-RU" sz="1600" baseline="0" dirty="0" smtClean="0"/>
                        <a:t>ДЕЯТЕЛЬНОСТЬ</a:t>
                      </a:r>
                      <a:br>
                        <a:rPr lang="ru-RU" sz="1600" baseline="0" dirty="0" smtClean="0"/>
                      </a:br>
                      <a:r>
                        <a:rPr lang="ru-RU" sz="1600" baseline="0" dirty="0" smtClean="0"/>
                        <a:t>УЧИТЕЛЯ</a:t>
                      </a:r>
                      <a:endParaRPr lang="ru-RU" sz="1600" baseline="0" dirty="0"/>
                    </a:p>
                  </a:txBody>
                  <a:tcPr/>
                </a:tc>
              </a:tr>
              <a:tr h="1077118">
                <a:tc>
                  <a:txBody>
                    <a:bodyPr/>
                    <a:lstStyle/>
                    <a:p>
                      <a:r>
                        <a:rPr lang="ru-RU" sz="1600" dirty="0" smtClean="0"/>
                        <a:t>Подготовитель</a:t>
                      </a:r>
                    </a:p>
                    <a:p>
                      <a:r>
                        <a:rPr lang="ru-RU" sz="1600" dirty="0" err="1" smtClean="0"/>
                        <a:t>ный</a:t>
                      </a:r>
                      <a:endParaRPr lang="ru-RU" sz="1600" dirty="0" smtClean="0"/>
                    </a:p>
                  </a:txBody>
                  <a:tcPr/>
                </a:tc>
                <a:tc>
                  <a:txBody>
                    <a:bodyPr/>
                    <a:lstStyle/>
                    <a:p>
                      <a:r>
                        <a:rPr lang="ru-RU" sz="1400" dirty="0" smtClean="0"/>
                        <a:t>Мотивация, проблема, выбор</a:t>
                      </a:r>
                      <a:r>
                        <a:rPr lang="ru-RU" sz="1400" baseline="0" dirty="0" smtClean="0"/>
                        <a:t> </a:t>
                      </a:r>
                      <a:r>
                        <a:rPr lang="ru-RU" sz="1400" baseline="0" dirty="0" err="1" smtClean="0"/>
                        <a:t>темы,цели</a:t>
                      </a:r>
                      <a:r>
                        <a:rPr lang="ru-RU" sz="1400" baseline="0" dirty="0" smtClean="0"/>
                        <a:t> и задачи</a:t>
                      </a:r>
                      <a:endParaRPr lang="ru-RU" sz="1400" dirty="0"/>
                    </a:p>
                  </a:txBody>
                  <a:tcPr/>
                </a:tc>
                <a:tc>
                  <a:txBody>
                    <a:bodyPr/>
                    <a:lstStyle/>
                    <a:p>
                      <a:r>
                        <a:rPr lang="ru-RU" sz="1400" dirty="0" err="1" smtClean="0"/>
                        <a:t>Целеполагание</a:t>
                      </a:r>
                      <a:r>
                        <a:rPr lang="ru-RU" sz="1400" dirty="0" smtClean="0"/>
                        <a:t>, выбор  вида и способа для достижения цели</a:t>
                      </a:r>
                      <a:endParaRPr lang="ru-RU" sz="1400" dirty="0"/>
                    </a:p>
                  </a:txBody>
                  <a:tcPr/>
                </a:tc>
                <a:tc>
                  <a:txBody>
                    <a:bodyPr/>
                    <a:lstStyle/>
                    <a:p>
                      <a:r>
                        <a:rPr lang="ru-RU" sz="1400" dirty="0" smtClean="0"/>
                        <a:t>Постановка </a:t>
                      </a:r>
                      <a:r>
                        <a:rPr lang="ru-RU" sz="1400" dirty="0" err="1" smtClean="0"/>
                        <a:t>проблемы,мотивация</a:t>
                      </a:r>
                      <a:r>
                        <a:rPr lang="ru-RU" sz="1400" dirty="0" smtClean="0"/>
                        <a:t> и объяснение цели проекта</a:t>
                      </a:r>
                      <a:endParaRPr lang="ru-RU" sz="1400" dirty="0"/>
                    </a:p>
                  </a:txBody>
                  <a:tcPr/>
                </a:tc>
              </a:tr>
              <a:tr h="938937">
                <a:tc>
                  <a:txBody>
                    <a:bodyPr/>
                    <a:lstStyle/>
                    <a:p>
                      <a:r>
                        <a:rPr lang="ru-RU" sz="1600" dirty="0" smtClean="0"/>
                        <a:t>Планирование</a:t>
                      </a:r>
                      <a:r>
                        <a:rPr lang="ru-RU" sz="1600" baseline="0" dirty="0" smtClean="0"/>
                        <a:t> работы</a:t>
                      </a:r>
                      <a:endParaRPr lang="ru-RU" sz="1600" dirty="0"/>
                    </a:p>
                  </a:txBody>
                  <a:tcPr/>
                </a:tc>
                <a:tc>
                  <a:txBody>
                    <a:bodyPr/>
                    <a:lstStyle/>
                    <a:p>
                      <a:r>
                        <a:rPr lang="ru-RU" sz="1400" dirty="0" smtClean="0"/>
                        <a:t>Отбор источников информации и выбор способов презентации</a:t>
                      </a:r>
                      <a:endParaRPr lang="ru-RU" sz="1400" dirty="0"/>
                    </a:p>
                  </a:txBody>
                  <a:tcPr/>
                </a:tc>
                <a:tc>
                  <a:txBody>
                    <a:bodyPr/>
                    <a:lstStyle/>
                    <a:p>
                      <a:r>
                        <a:rPr lang="ru-RU" sz="1400" dirty="0" smtClean="0"/>
                        <a:t>Планирование, выбор сроков и форм презентации</a:t>
                      </a:r>
                      <a:endParaRPr lang="ru-RU" sz="1400" dirty="0"/>
                    </a:p>
                  </a:txBody>
                  <a:tcPr/>
                </a:tc>
                <a:tc>
                  <a:txBody>
                    <a:bodyPr/>
                    <a:lstStyle/>
                    <a:p>
                      <a:r>
                        <a:rPr lang="ru-RU" sz="1400" dirty="0" smtClean="0"/>
                        <a:t>Необходимая консультация и организационная  помощь</a:t>
                      </a:r>
                      <a:endParaRPr lang="ru-RU" sz="1400" dirty="0"/>
                    </a:p>
                  </a:txBody>
                  <a:tcPr/>
                </a:tc>
              </a:tr>
              <a:tr h="938937">
                <a:tc>
                  <a:txBody>
                    <a:bodyPr/>
                    <a:lstStyle/>
                    <a:p>
                      <a:r>
                        <a:rPr lang="ru-RU" sz="1600" dirty="0" err="1" smtClean="0"/>
                        <a:t>Поисково</a:t>
                      </a:r>
                      <a:r>
                        <a:rPr lang="ru-RU" sz="1600" dirty="0" smtClean="0"/>
                        <a:t>-</a:t>
                      </a:r>
                      <a:r>
                        <a:rPr lang="ru-RU" sz="1600" baseline="0" dirty="0" smtClean="0"/>
                        <a:t> </a:t>
                      </a:r>
                      <a:r>
                        <a:rPr lang="ru-RU" sz="1600" baseline="0" dirty="0" err="1" smtClean="0"/>
                        <a:t>информацион</a:t>
                      </a:r>
                      <a:endParaRPr lang="ru-RU" sz="1600" baseline="0" dirty="0" smtClean="0"/>
                    </a:p>
                    <a:p>
                      <a:r>
                        <a:rPr lang="ru-RU" sz="1600" baseline="0" dirty="0" err="1" smtClean="0"/>
                        <a:t>ная</a:t>
                      </a:r>
                      <a:r>
                        <a:rPr lang="ru-RU" sz="1600" baseline="0" dirty="0" smtClean="0"/>
                        <a:t> </a:t>
                      </a:r>
                      <a:r>
                        <a:rPr lang="ru-RU" sz="1600" baseline="0" dirty="0" err="1" smtClean="0"/>
                        <a:t>дея-ть</a:t>
                      </a:r>
                      <a:endParaRPr lang="ru-RU" sz="1600" dirty="0"/>
                    </a:p>
                  </a:txBody>
                  <a:tcPr/>
                </a:tc>
                <a:tc>
                  <a:txBody>
                    <a:bodyPr/>
                    <a:lstStyle/>
                    <a:p>
                      <a:r>
                        <a:rPr lang="ru-RU" sz="1400" dirty="0" smtClean="0"/>
                        <a:t>Работа с источниками,</a:t>
                      </a:r>
                      <a:r>
                        <a:rPr lang="ru-RU" sz="1400" baseline="0" dirty="0" smtClean="0"/>
                        <a:t> </a:t>
                      </a:r>
                      <a:r>
                        <a:rPr lang="ru-RU" sz="1400" dirty="0" smtClean="0"/>
                        <a:t>поиск,</a:t>
                      </a:r>
                    </a:p>
                    <a:p>
                      <a:r>
                        <a:rPr lang="ru-RU" sz="1400" dirty="0" err="1" smtClean="0"/>
                        <a:t>отбор,анализ</a:t>
                      </a:r>
                      <a:r>
                        <a:rPr lang="ru-RU" sz="1400" dirty="0" smtClean="0"/>
                        <a:t> и обобщение</a:t>
                      </a:r>
                      <a:endParaRPr lang="ru-RU" sz="1400" dirty="0"/>
                    </a:p>
                  </a:txBody>
                  <a:tcPr/>
                </a:tc>
                <a:tc>
                  <a:txBody>
                    <a:bodyPr/>
                    <a:lstStyle/>
                    <a:p>
                      <a:r>
                        <a:rPr lang="ru-RU" sz="1400" dirty="0" smtClean="0"/>
                        <a:t>Поиск , отбор и изучение фактов в научной</a:t>
                      </a:r>
                      <a:r>
                        <a:rPr lang="ru-RU" sz="1400" baseline="0" dirty="0" smtClean="0"/>
                        <a:t> литературе, сети Интернет</a:t>
                      </a:r>
                      <a:endParaRPr lang="ru-RU" sz="1400" dirty="0"/>
                    </a:p>
                  </a:txBody>
                  <a:tcPr/>
                </a:tc>
                <a:tc>
                  <a:txBody>
                    <a:bodyPr/>
                    <a:lstStyle/>
                    <a:p>
                      <a:r>
                        <a:rPr lang="ru-RU" sz="1400" dirty="0" smtClean="0"/>
                        <a:t>Помощь в текущей </a:t>
                      </a:r>
                      <a:r>
                        <a:rPr lang="ru-RU" sz="1400" dirty="0" err="1" smtClean="0"/>
                        <a:t>работе,консультация</a:t>
                      </a:r>
                      <a:endParaRPr lang="ru-RU" sz="1400" dirty="0"/>
                    </a:p>
                  </a:txBody>
                  <a:tcPr/>
                </a:tc>
              </a:tr>
              <a:tr h="999514">
                <a:tc>
                  <a:txBody>
                    <a:bodyPr/>
                    <a:lstStyle/>
                    <a:p>
                      <a:r>
                        <a:rPr lang="ru-RU" sz="1600" dirty="0" smtClean="0"/>
                        <a:t>Результаты и выводы</a:t>
                      </a:r>
                      <a:endParaRPr lang="ru-RU" sz="1600" dirty="0"/>
                    </a:p>
                  </a:txBody>
                  <a:tcPr/>
                </a:tc>
                <a:tc>
                  <a:txBody>
                    <a:bodyPr/>
                    <a:lstStyle/>
                    <a:p>
                      <a:r>
                        <a:rPr lang="ru-RU" sz="1400" dirty="0" smtClean="0"/>
                        <a:t>Анализ результатов,</a:t>
                      </a:r>
                      <a:r>
                        <a:rPr lang="ru-RU" sz="1400" baseline="0" dirty="0" smtClean="0"/>
                        <a:t> </a:t>
                      </a:r>
                      <a:r>
                        <a:rPr lang="ru-RU" sz="1400" dirty="0" smtClean="0"/>
                        <a:t>формулирование выводов</a:t>
                      </a:r>
                      <a:endParaRPr lang="ru-RU" sz="1400" dirty="0"/>
                    </a:p>
                  </a:txBody>
                  <a:tcPr/>
                </a:tc>
                <a:tc>
                  <a:txBody>
                    <a:bodyPr/>
                    <a:lstStyle/>
                    <a:p>
                      <a:r>
                        <a:rPr lang="ru-RU" sz="1200" dirty="0" smtClean="0"/>
                        <a:t>Анализ и синтез информации,</a:t>
                      </a:r>
                    </a:p>
                    <a:p>
                      <a:r>
                        <a:rPr lang="ru-RU" sz="1200" dirty="0" smtClean="0"/>
                        <a:t>формулирование </a:t>
                      </a:r>
                      <a:r>
                        <a:rPr lang="ru-RU" sz="1200" dirty="0" err="1" smtClean="0"/>
                        <a:t>выводов,оформление</a:t>
                      </a:r>
                      <a:r>
                        <a:rPr lang="ru-RU" sz="1200" baseline="0" dirty="0" smtClean="0"/>
                        <a:t> результатов</a:t>
                      </a:r>
                      <a:r>
                        <a:rPr lang="ru-RU" sz="1200" dirty="0" smtClean="0"/>
                        <a:t> </a:t>
                      </a:r>
                      <a:endParaRPr lang="ru-RU" sz="1200" dirty="0"/>
                    </a:p>
                  </a:txBody>
                  <a:tcPr/>
                </a:tc>
                <a:tc>
                  <a:txBody>
                    <a:bodyPr/>
                    <a:lstStyle/>
                    <a:p>
                      <a:r>
                        <a:rPr lang="ru-RU" sz="1400" dirty="0" smtClean="0"/>
                        <a:t>Консультативная методическая помощь</a:t>
                      </a:r>
                      <a:endParaRPr lang="ru-RU" sz="1400" dirty="0"/>
                    </a:p>
                  </a:txBody>
                  <a:tcPr/>
                </a:tc>
              </a:tr>
              <a:tr h="817784">
                <a:tc>
                  <a:txBody>
                    <a:bodyPr/>
                    <a:lstStyle/>
                    <a:p>
                      <a:r>
                        <a:rPr lang="ru-RU" sz="1600" dirty="0" smtClean="0"/>
                        <a:t>Защита проекта</a:t>
                      </a:r>
                      <a:endParaRPr lang="ru-RU" sz="1600" dirty="0"/>
                    </a:p>
                  </a:txBody>
                  <a:tcPr/>
                </a:tc>
                <a:tc>
                  <a:txBody>
                    <a:bodyPr/>
                    <a:lstStyle/>
                    <a:p>
                      <a:r>
                        <a:rPr lang="ru-RU" sz="1400" dirty="0" smtClean="0"/>
                        <a:t>Открытый отчет участников о проделанной работе</a:t>
                      </a:r>
                      <a:endParaRPr lang="ru-RU" sz="1400" dirty="0"/>
                    </a:p>
                  </a:txBody>
                  <a:tcPr/>
                </a:tc>
                <a:tc>
                  <a:txBody>
                    <a:bodyPr/>
                    <a:lstStyle/>
                    <a:p>
                      <a:r>
                        <a:rPr lang="ru-RU" sz="1200" dirty="0" smtClean="0"/>
                        <a:t>Демонстрация проделанной работы каждым участником проекта</a:t>
                      </a:r>
                      <a:endParaRPr lang="ru-RU" sz="1200" dirty="0"/>
                    </a:p>
                  </a:txBody>
                  <a:tcPr/>
                </a:tc>
                <a:tc>
                  <a:txBody>
                    <a:bodyPr/>
                    <a:lstStyle/>
                    <a:p>
                      <a:r>
                        <a:rPr lang="ru-RU" sz="1400" dirty="0" smtClean="0"/>
                        <a:t>Участие в обсуждении</a:t>
                      </a:r>
                      <a:endParaRPr lang="ru-RU" sz="1400" dirty="0"/>
                    </a:p>
                  </a:txBody>
                  <a:tcPr/>
                </a:tc>
              </a:tr>
              <a:tr h="592511">
                <a:tc>
                  <a:txBody>
                    <a:bodyPr/>
                    <a:lstStyle/>
                    <a:p>
                      <a:r>
                        <a:rPr lang="ru-RU" sz="1600" dirty="0" smtClean="0"/>
                        <a:t>Оценка проекта</a:t>
                      </a:r>
                      <a:endParaRPr lang="ru-RU" sz="1600" dirty="0"/>
                    </a:p>
                  </a:txBody>
                  <a:tcPr/>
                </a:tc>
                <a:tc>
                  <a:txBody>
                    <a:bodyPr/>
                    <a:lstStyle/>
                    <a:p>
                      <a:r>
                        <a:rPr lang="ru-RU" sz="1400" baseline="0" dirty="0" smtClean="0"/>
                        <a:t>Анализ результатов работы</a:t>
                      </a:r>
                      <a:endParaRPr lang="ru-RU" sz="1400" baseline="0" dirty="0"/>
                    </a:p>
                  </a:txBody>
                  <a:tcPr/>
                </a:tc>
                <a:tc>
                  <a:txBody>
                    <a:bodyPr/>
                    <a:lstStyle/>
                    <a:p>
                      <a:r>
                        <a:rPr lang="ru-RU" sz="1200" dirty="0" smtClean="0"/>
                        <a:t>Самооценка реализации поставленных</a:t>
                      </a:r>
                      <a:r>
                        <a:rPr lang="ru-RU" sz="1200" baseline="0" dirty="0" smtClean="0"/>
                        <a:t> целей</a:t>
                      </a:r>
                      <a:endParaRPr lang="ru-RU" sz="1200" dirty="0"/>
                    </a:p>
                  </a:txBody>
                  <a:tcPr/>
                </a:tc>
                <a:tc>
                  <a:txBody>
                    <a:bodyPr/>
                    <a:lstStyle/>
                    <a:p>
                      <a:r>
                        <a:rPr lang="ru-RU" sz="1200" dirty="0" smtClean="0"/>
                        <a:t>Участие</a:t>
                      </a:r>
                      <a:r>
                        <a:rPr lang="ru-RU" sz="1200" baseline="0" dirty="0" smtClean="0"/>
                        <a:t> в анализе и оценке проекта</a:t>
                      </a:r>
                      <a:endParaRPr lang="ru-RU" sz="1200" dirty="0"/>
                    </a:p>
                  </a:txBody>
                  <a:tcPr/>
                </a:tc>
              </a:tr>
            </a:tbl>
          </a:graphicData>
        </a:graphic>
      </p:graphicFrame>
      <p:sp>
        <p:nvSpPr>
          <p:cNvPr id="3" name="Заголовок 2"/>
          <p:cNvSpPr>
            <a:spLocks noGrp="1"/>
          </p:cNvSpPr>
          <p:nvPr>
            <p:ph type="title"/>
          </p:nvPr>
        </p:nvSpPr>
        <p:spPr>
          <a:xfrm>
            <a:off x="457200" y="274638"/>
            <a:ext cx="8229600" cy="706090"/>
          </a:xfrm>
        </p:spPr>
        <p:txBody>
          <a:bodyPr>
            <a:normAutofit fontScale="90000"/>
          </a:bodyPr>
          <a:lstStyle/>
          <a:p>
            <a:r>
              <a:rPr lang="ru-RU" dirty="0" smtClean="0">
                <a:solidFill>
                  <a:srgbClr val="C00000"/>
                </a:solidFill>
              </a:rPr>
              <a:t>ЭТАПЫ РАБОТЫ НАД ПРОЕКТОМ</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dirty="0" smtClean="0"/>
              <a:t>Проектная деятельность на уроках русского языка и литературы</a:t>
            </a:r>
          </a:p>
          <a:p>
            <a:r>
              <a:rPr lang="ru-RU" dirty="0" smtClean="0"/>
              <a:t>Особенности проекта как метода обучения</a:t>
            </a:r>
          </a:p>
          <a:p>
            <a:r>
              <a:rPr lang="ru-RU" dirty="0" smtClean="0"/>
              <a:t>Виды учебных проектов по русскому языку и литературе в 5- 6 классах.</a:t>
            </a:r>
          </a:p>
          <a:p>
            <a:r>
              <a:rPr lang="ru-RU" dirty="0" smtClean="0"/>
              <a:t>5.Тематическое разнообразие проектов.</a:t>
            </a:r>
          </a:p>
          <a:p>
            <a:r>
              <a:rPr lang="ru-RU" dirty="0" smtClean="0"/>
              <a:t>6.Практическое воплощение проектов.</a:t>
            </a:r>
          </a:p>
        </p:txBody>
      </p:sp>
      <p:sp>
        <p:nvSpPr>
          <p:cNvPr id="3" name="Заголовок 2"/>
          <p:cNvSpPr>
            <a:spLocks noGrp="1"/>
          </p:cNvSpPr>
          <p:nvPr>
            <p:ph type="title"/>
          </p:nvPr>
        </p:nvSpPr>
        <p:spPr/>
        <p:txBody>
          <a:bodyPr/>
          <a:lstStyle/>
          <a:p>
            <a:pPr algn="ctr"/>
            <a:r>
              <a:rPr lang="ru-RU" dirty="0" smtClean="0">
                <a:solidFill>
                  <a:srgbClr val="FF0000"/>
                </a:solidFill>
              </a:rPr>
              <a:t>Основные вопросы</a:t>
            </a:r>
            <a:endParaRPr lang="ru-RU" dirty="0">
              <a:solidFill>
                <a:srgbClr val="FF0000"/>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Autofit/>
          </a:bodyPr>
          <a:lstStyle/>
          <a:p>
            <a:r>
              <a:rPr lang="ru-RU" sz="5400" dirty="0" smtClean="0">
                <a:solidFill>
                  <a:srgbClr val="C00000"/>
                </a:solidFill>
              </a:rPr>
              <a:t>РАЗНООБРАЗИЕ УЧЕБНЫХ ПРОЕКТОВ ПО РУССКОМУ ЯЗЫКУ И ЛИТЕРАТУРЕ</a:t>
            </a:r>
            <a:endParaRPr lang="ru-RU" sz="5400" dirty="0">
              <a:solidFill>
                <a:srgbClr val="C00000"/>
              </a:solidFill>
            </a:endParaRPr>
          </a:p>
        </p:txBody>
      </p:sp>
      <p:sp>
        <p:nvSpPr>
          <p:cNvPr id="3" name="Заголовок 2"/>
          <p:cNvSpPr>
            <a:spLocks noGrp="1"/>
          </p:cNvSpPr>
          <p:nvPr>
            <p:ph type="title"/>
          </p:nvPr>
        </p:nvSpPr>
        <p:spPr/>
        <p:txBody>
          <a:bodyPr/>
          <a:lstStyle/>
          <a:p>
            <a:endParaRPr lang="ru-RU"/>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b="1" dirty="0" smtClean="0">
                <a:solidFill>
                  <a:srgbClr val="0070C0"/>
                </a:solidFill>
              </a:rPr>
              <a:t>ПРОЕКТ 1</a:t>
            </a:r>
          </a:p>
          <a:p>
            <a:r>
              <a:rPr lang="ru-RU" dirty="0" smtClean="0"/>
              <a:t>Составьте мини-сборник пословиц, сгруппировав их по темам («О родине», «О семье», «О дружбе», и т.п.). Подберите такие пословицы, в которых есть глаголы с безударными личными окончаниями</a:t>
            </a:r>
          </a:p>
          <a:p>
            <a:endParaRPr lang="ru-RU" dirty="0"/>
          </a:p>
        </p:txBody>
      </p:sp>
      <p:sp>
        <p:nvSpPr>
          <p:cNvPr id="3" name="Заголовок 2"/>
          <p:cNvSpPr>
            <a:spLocks noGrp="1"/>
          </p:cNvSpPr>
          <p:nvPr>
            <p:ph type="title"/>
          </p:nvPr>
        </p:nvSpPr>
        <p:spPr/>
        <p:txBody>
          <a:bodyPr/>
          <a:lstStyle/>
          <a:p>
            <a:r>
              <a:rPr lang="ru-RU" dirty="0" smtClean="0">
                <a:solidFill>
                  <a:srgbClr val="C00000"/>
                </a:solidFill>
              </a:rPr>
              <a:t>МИНИ-СБОРНИК ПОСЛОВИЦ</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b="1" u="sng" dirty="0" smtClean="0">
                <a:solidFill>
                  <a:srgbClr val="0070C0"/>
                </a:solidFill>
              </a:rPr>
              <a:t>Проект 2(творческий)</a:t>
            </a:r>
            <a:endParaRPr lang="ru-RU" dirty="0" smtClean="0">
              <a:solidFill>
                <a:srgbClr val="0070C0"/>
              </a:solidFill>
            </a:endParaRPr>
          </a:p>
          <a:p>
            <a:r>
              <a:rPr lang="ru-RU" dirty="0" smtClean="0"/>
              <a:t>Выберите один из творческих проектов: 1) «Сборник сочинений нашего класса о животных», 2) «Сборник стихов и рассказов о животных».</a:t>
            </a:r>
          </a:p>
          <a:p>
            <a:r>
              <a:rPr lang="ru-RU" dirty="0" smtClean="0"/>
              <a:t>Включите в ваш сборник не только самостоятельно подобранные тексты, но и тексты «о братьях наших меньших» из учебника. Материалы оформите в виде рукописного или электронного журнала.</a:t>
            </a:r>
          </a:p>
          <a:p>
            <a:endParaRPr lang="ru-RU" dirty="0"/>
          </a:p>
        </p:txBody>
      </p:sp>
      <p:sp>
        <p:nvSpPr>
          <p:cNvPr id="3" name="Заголовок 2"/>
          <p:cNvSpPr>
            <a:spLocks noGrp="1"/>
          </p:cNvSpPr>
          <p:nvPr>
            <p:ph type="title"/>
          </p:nvPr>
        </p:nvSpPr>
        <p:spPr/>
        <p:txBody>
          <a:bodyPr>
            <a:normAutofit fontScale="90000"/>
          </a:bodyPr>
          <a:lstStyle/>
          <a:p>
            <a:r>
              <a:rPr lang="ru-RU" dirty="0" smtClean="0">
                <a:solidFill>
                  <a:srgbClr val="C00000"/>
                </a:solidFill>
              </a:rPr>
              <a:t>СБОРНИК СОЧИНЕНИЙ НАШЕГО КЛАССА О ЖИВОТНЫХ</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dirty="0" smtClean="0">
                <a:solidFill>
                  <a:srgbClr val="00B0F0"/>
                </a:solidFill>
              </a:rPr>
              <a:t>ПРОЕКТ 3</a:t>
            </a:r>
          </a:p>
          <a:p>
            <a:r>
              <a:rPr lang="ru-RU" dirty="0" smtClean="0"/>
              <a:t>Какой словарь интересно было бы составить вам? Может быть, это будет словарь цветов, или словарь запахов, или словарь весёлых слов, или словарь футболиста, или… Попробуйте составить свой личный словарь на любую тему. Рукописный или электронный – не имеет значения</a:t>
            </a:r>
            <a:endParaRPr lang="ru-RU" dirty="0"/>
          </a:p>
        </p:txBody>
      </p:sp>
      <p:sp>
        <p:nvSpPr>
          <p:cNvPr id="3" name="Заголовок 2"/>
          <p:cNvSpPr>
            <a:spLocks noGrp="1"/>
          </p:cNvSpPr>
          <p:nvPr>
            <p:ph type="title"/>
          </p:nvPr>
        </p:nvSpPr>
        <p:spPr/>
        <p:txBody>
          <a:bodyPr/>
          <a:lstStyle/>
          <a:p>
            <a:pPr algn="ctr"/>
            <a:r>
              <a:rPr lang="ru-RU" dirty="0" smtClean="0">
                <a:solidFill>
                  <a:srgbClr val="C00000"/>
                </a:solidFill>
              </a:rPr>
              <a:t>МОЙ СЛОВАРЬ</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b="1" u="sng" dirty="0" smtClean="0">
                <a:solidFill>
                  <a:srgbClr val="00B0F0"/>
                </a:solidFill>
              </a:rPr>
              <a:t>Проект 4</a:t>
            </a:r>
            <a:endParaRPr lang="ru-RU" dirty="0" smtClean="0">
              <a:solidFill>
                <a:srgbClr val="00B0F0"/>
              </a:solidFill>
            </a:endParaRPr>
          </a:p>
          <a:p>
            <a:r>
              <a:rPr lang="ru-RU" dirty="0" smtClean="0"/>
              <a:t>Подготовьте для учащихся младших классов устный журнал по русскому языку на тему «Какая наука изучает происхождение слов?»</a:t>
            </a:r>
          </a:p>
          <a:p>
            <a:endParaRPr lang="ru-RU" dirty="0"/>
          </a:p>
        </p:txBody>
      </p:sp>
      <p:sp>
        <p:nvSpPr>
          <p:cNvPr id="3" name="Заголовок 2"/>
          <p:cNvSpPr>
            <a:spLocks noGrp="1"/>
          </p:cNvSpPr>
          <p:nvPr>
            <p:ph type="title"/>
          </p:nvPr>
        </p:nvSpPr>
        <p:spPr/>
        <p:txBody>
          <a:bodyPr>
            <a:normAutofit fontScale="90000"/>
          </a:bodyPr>
          <a:lstStyle/>
          <a:p>
            <a:r>
              <a:rPr lang="ru-RU" dirty="0" smtClean="0">
                <a:solidFill>
                  <a:srgbClr val="C00000"/>
                </a:solidFill>
              </a:rPr>
              <a:t>УСТНЫЙ ЖУРНАЛ ДЛЯ МАЛЫШЕЙ</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b="1" u="sng" dirty="0" smtClean="0">
                <a:solidFill>
                  <a:srgbClr val="00B0F0"/>
                </a:solidFill>
              </a:rPr>
              <a:t>Проект 5</a:t>
            </a:r>
            <a:endParaRPr lang="ru-RU" dirty="0" smtClean="0">
              <a:solidFill>
                <a:srgbClr val="00B0F0"/>
              </a:solidFill>
            </a:endParaRPr>
          </a:p>
          <a:p>
            <a:r>
              <a:rPr lang="ru-RU" dirty="0" smtClean="0"/>
              <a:t>Подготовьте для учащихся других школ иллюстрированный «Альбом правил русского языка» по теме «Кто командует корнями? Правописание чередующихся гласных в корне. Включите в свой альбом самоинструкции, таблицы, рисунки, интересные тексты и задания.</a:t>
            </a:r>
          </a:p>
          <a:p>
            <a:endParaRPr lang="ru-RU" dirty="0"/>
          </a:p>
        </p:txBody>
      </p:sp>
      <p:sp>
        <p:nvSpPr>
          <p:cNvPr id="3" name="Заголовок 2"/>
          <p:cNvSpPr>
            <a:spLocks noGrp="1"/>
          </p:cNvSpPr>
          <p:nvPr>
            <p:ph type="title"/>
          </p:nvPr>
        </p:nvSpPr>
        <p:spPr/>
        <p:txBody>
          <a:bodyPr>
            <a:normAutofit fontScale="90000"/>
          </a:bodyPr>
          <a:lstStyle/>
          <a:p>
            <a:pPr algn="ctr"/>
            <a:r>
              <a:rPr lang="ru-RU" dirty="0" smtClean="0">
                <a:solidFill>
                  <a:srgbClr val="C00000"/>
                </a:solidFill>
              </a:rPr>
              <a:t>АЛЬБОМ ПРАВИЛ </a:t>
            </a:r>
            <a:br>
              <a:rPr lang="ru-RU" dirty="0" smtClean="0">
                <a:solidFill>
                  <a:srgbClr val="C00000"/>
                </a:solidFill>
              </a:rPr>
            </a:br>
            <a:r>
              <a:rPr lang="ru-RU" dirty="0" smtClean="0">
                <a:solidFill>
                  <a:srgbClr val="C00000"/>
                </a:solidFill>
              </a:rPr>
              <a:t>РУССКОГО ЯЗЫКА</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b="1" u="sng" dirty="0" smtClean="0">
                <a:solidFill>
                  <a:srgbClr val="00B0F0"/>
                </a:solidFill>
              </a:rPr>
              <a:t>Проект 6</a:t>
            </a:r>
            <a:endParaRPr lang="ru-RU" dirty="0" smtClean="0">
              <a:solidFill>
                <a:srgbClr val="00B0F0"/>
              </a:solidFill>
            </a:endParaRPr>
          </a:p>
          <a:p>
            <a:r>
              <a:rPr lang="ru-RU" dirty="0" smtClean="0"/>
              <a:t>Сочините лингвистическую сказку о приставках ПРИ- и ПРЕ-. Проведите в классе конкурс на лучшую сказку, выберите самые интересные работы, проиллюстрируйте их. Результат проекта оформите в виде электронной газеты или журнала.</a:t>
            </a:r>
          </a:p>
          <a:p>
            <a:endParaRPr lang="ru-RU" dirty="0"/>
          </a:p>
        </p:txBody>
      </p:sp>
      <p:sp>
        <p:nvSpPr>
          <p:cNvPr id="3" name="Заголовок 2"/>
          <p:cNvSpPr>
            <a:spLocks noGrp="1"/>
          </p:cNvSpPr>
          <p:nvPr>
            <p:ph type="title"/>
          </p:nvPr>
        </p:nvSpPr>
        <p:spPr/>
        <p:txBody>
          <a:bodyPr/>
          <a:lstStyle/>
          <a:p>
            <a:pPr algn="ctr"/>
            <a:r>
              <a:rPr lang="ru-RU" dirty="0" smtClean="0">
                <a:solidFill>
                  <a:srgbClr val="C00000"/>
                </a:solidFill>
              </a:rPr>
              <a:t>ЛИНВИСТИЧЕСКАЯ СКАЗКА</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62500" lnSpcReduction="20000"/>
          </a:bodyPr>
          <a:lstStyle/>
          <a:p>
            <a:r>
              <a:rPr lang="ru-RU" b="1" dirty="0" smtClean="0">
                <a:solidFill>
                  <a:srgbClr val="00B0F0"/>
                </a:solidFill>
              </a:rPr>
              <a:t>Темы ПРОЕКТОВ:</a:t>
            </a:r>
          </a:p>
          <a:p>
            <a:r>
              <a:rPr lang="ru-RU" b="1" dirty="0" smtClean="0"/>
              <a:t>Сборник волшебных сказок нашего класса</a:t>
            </a:r>
          </a:p>
          <a:p>
            <a:r>
              <a:rPr lang="ru-RU" b="1" dirty="0" smtClean="0"/>
              <a:t>Краткость – сестра таланта ( юмористический рассказ)</a:t>
            </a:r>
          </a:p>
          <a:p>
            <a:pPr lvl="0"/>
            <a:r>
              <a:rPr lang="ru-RU" b="1" dirty="0" smtClean="0"/>
              <a:t>Мораль сей басни такова</a:t>
            </a:r>
          </a:p>
          <a:p>
            <a:pPr lvl="0"/>
            <a:r>
              <a:rPr lang="ru-RU" b="1" dirty="0" smtClean="0"/>
              <a:t>Герои русских былин</a:t>
            </a:r>
          </a:p>
          <a:p>
            <a:r>
              <a:rPr lang="ru-RU" b="1" dirty="0" smtClean="0"/>
              <a:t>Что читают в нашем классе? </a:t>
            </a:r>
          </a:p>
          <a:p>
            <a:r>
              <a:rPr lang="ru-RU" b="1" dirty="0" smtClean="0"/>
              <a:t>Книга вчера, сегодня, завтра</a:t>
            </a:r>
          </a:p>
          <a:p>
            <a:pPr lvl="0">
              <a:buNone/>
            </a:pPr>
            <a:r>
              <a:rPr lang="ru-RU" dirty="0" smtClean="0"/>
              <a:t>    Зачем нужны псевдонимы? /или Кто и зачем скрывается под маской?/</a:t>
            </a:r>
          </a:p>
          <a:p>
            <a:pPr lvl="0"/>
            <a:r>
              <a:rPr lang="ru-RU" dirty="0" smtClean="0"/>
              <a:t>Литературные места нашего города</a:t>
            </a:r>
          </a:p>
          <a:p>
            <a:pPr lvl="0"/>
            <a:r>
              <a:rPr lang="ru-RU" dirty="0" smtClean="0"/>
              <a:t>Какие существуют литературные премии сегодня</a:t>
            </a:r>
          </a:p>
          <a:p>
            <a:pPr lvl="0"/>
            <a:r>
              <a:rPr lang="ru-RU" dirty="0" smtClean="0"/>
              <a:t>Литературные сообщества в Интернете</a:t>
            </a:r>
          </a:p>
          <a:p>
            <a:pPr lvl="0"/>
            <a:r>
              <a:rPr lang="ru-RU" dirty="0" smtClean="0"/>
              <a:t>Завтрашний день книги</a:t>
            </a:r>
          </a:p>
          <a:p>
            <a:pPr lvl="0"/>
            <a:r>
              <a:rPr lang="ru-RU" dirty="0" smtClean="0"/>
              <a:t>Русские писатели - лауреаты Нобелевской премии</a:t>
            </a:r>
          </a:p>
          <a:p>
            <a:pPr lvl="0"/>
            <a:r>
              <a:rPr lang="ru-RU" dirty="0" smtClean="0"/>
              <a:t>Как влияют социальные сети на язык?</a:t>
            </a:r>
          </a:p>
          <a:p>
            <a:pPr lvl="0"/>
            <a:r>
              <a:rPr lang="ru-RU" dirty="0" smtClean="0"/>
              <a:t>Иноязычная лексика в литературных произведениях</a:t>
            </a:r>
          </a:p>
          <a:p>
            <a:pPr lvl="0"/>
            <a:r>
              <a:rPr lang="ru-RU" dirty="0" smtClean="0"/>
              <a:t>Говорящие фамилии в произведениях писателей</a:t>
            </a:r>
          </a:p>
          <a:p>
            <a:r>
              <a:rPr lang="ru-RU" dirty="0" smtClean="0"/>
              <a:t> </a:t>
            </a:r>
          </a:p>
          <a:p>
            <a:endParaRPr lang="ru-RU" dirty="0"/>
          </a:p>
        </p:txBody>
      </p:sp>
      <p:sp>
        <p:nvSpPr>
          <p:cNvPr id="3" name="Заголовок 2"/>
          <p:cNvSpPr>
            <a:spLocks noGrp="1"/>
          </p:cNvSpPr>
          <p:nvPr>
            <p:ph type="title"/>
          </p:nvPr>
        </p:nvSpPr>
        <p:spPr>
          <a:xfrm>
            <a:off x="467544" y="260648"/>
            <a:ext cx="8229600" cy="1143000"/>
          </a:xfrm>
        </p:spPr>
        <p:txBody>
          <a:bodyPr/>
          <a:lstStyle/>
          <a:p>
            <a:r>
              <a:rPr lang="ru-RU" dirty="0" smtClean="0">
                <a:solidFill>
                  <a:srgbClr val="C00000"/>
                </a:solidFill>
              </a:rPr>
              <a:t>Проекты по литературе</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dirty="0" smtClean="0"/>
              <a:t> СПЕЦИАЛЬНО ОРГАНИЗОВАН УЧИТЕЛЕМ</a:t>
            </a:r>
          </a:p>
          <a:p>
            <a:r>
              <a:rPr lang="ru-RU" dirty="0" smtClean="0"/>
              <a:t>САМОСТОЯТЕЛЬНО ВЫПОЛНЯЕТСЯ ДЕТЬМИ</a:t>
            </a:r>
          </a:p>
          <a:p>
            <a:endParaRPr lang="ru-RU" dirty="0" smtClean="0"/>
          </a:p>
          <a:p>
            <a:endParaRPr lang="ru-RU" dirty="0" smtClean="0"/>
          </a:p>
          <a:p>
            <a:pPr>
              <a:buNone/>
            </a:pPr>
            <a:endParaRPr lang="ru-RU" dirty="0" smtClean="0"/>
          </a:p>
          <a:p>
            <a:pPr>
              <a:buNone/>
            </a:pPr>
            <a:r>
              <a:rPr lang="ru-RU" b="1" dirty="0" smtClean="0"/>
              <a:t>                         ПРОДУКТ</a:t>
            </a:r>
          </a:p>
          <a:p>
            <a:endParaRPr lang="ru-RU" dirty="0" smtClean="0"/>
          </a:p>
          <a:p>
            <a:endParaRPr lang="ru-RU" dirty="0"/>
          </a:p>
        </p:txBody>
      </p:sp>
      <p:sp>
        <p:nvSpPr>
          <p:cNvPr id="3" name="Заголовок 2"/>
          <p:cNvSpPr>
            <a:spLocks noGrp="1"/>
          </p:cNvSpPr>
          <p:nvPr>
            <p:ph type="title"/>
          </p:nvPr>
        </p:nvSpPr>
        <p:spPr/>
        <p:txBody>
          <a:bodyPr/>
          <a:lstStyle/>
          <a:p>
            <a:pPr algn="ctr"/>
            <a:r>
              <a:rPr lang="ru-RU" dirty="0" smtClean="0">
                <a:solidFill>
                  <a:srgbClr val="C00000"/>
                </a:solidFill>
              </a:rPr>
              <a:t>ПРОЕКТ</a:t>
            </a:r>
            <a:endParaRPr lang="ru-RU" dirty="0">
              <a:solidFill>
                <a:srgbClr val="C00000"/>
              </a:solidFill>
            </a:endParaRPr>
          </a:p>
        </p:txBody>
      </p:sp>
      <p:sp>
        <p:nvSpPr>
          <p:cNvPr id="4" name="Стрелка вниз 3"/>
          <p:cNvSpPr/>
          <p:nvPr/>
        </p:nvSpPr>
        <p:spPr>
          <a:xfrm>
            <a:off x="3779912" y="2420888"/>
            <a:ext cx="1008112"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02256"/>
            <a:ext cx="8229600" cy="1143000"/>
          </a:xfrm>
        </p:spPr>
        <p:txBody>
          <a:bodyPr>
            <a:normAutofit fontScale="90000"/>
          </a:bodyPr>
          <a:lstStyle/>
          <a:p>
            <a:r>
              <a:rPr lang="ru-RU" b="1" dirty="0" smtClean="0"/>
              <a:t>. </a:t>
            </a:r>
            <a:r>
              <a:rPr lang="ru-RU" dirty="0" smtClean="0">
                <a:solidFill>
                  <a:srgbClr val="FF0000"/>
                </a:solidFill>
              </a:rPr>
              <a:t>Эффективность</a:t>
            </a:r>
            <a:r>
              <a:rPr lang="ru-RU" b="1" dirty="0" smtClean="0">
                <a:solidFill>
                  <a:srgbClr val="FF0000"/>
                </a:solidFill>
              </a:rPr>
              <a:t> проектной деятельности на уроках</a:t>
            </a:r>
            <a:endParaRPr lang="ru-RU" dirty="0">
              <a:solidFill>
                <a:srgbClr val="FF0000"/>
              </a:solidFill>
            </a:endParaRPr>
          </a:p>
        </p:txBody>
      </p:sp>
      <p:sp>
        <p:nvSpPr>
          <p:cNvPr id="3075" name="Rectangle 3"/>
          <p:cNvSpPr>
            <a:spLocks noGrp="1" noChangeArrowheads="1"/>
          </p:cNvSpPr>
          <p:nvPr>
            <p:ph type="body" idx="1"/>
          </p:nvPr>
        </p:nvSpPr>
        <p:spPr/>
        <p:txBody>
          <a:bodyPr/>
          <a:lstStyle/>
          <a:p>
            <a:pPr>
              <a:buNone/>
            </a:pPr>
            <a:endParaRPr lang="ru-RU" sz="2400" b="1" i="1" dirty="0" smtClean="0">
              <a:solidFill>
                <a:schemeClr val="accent1">
                  <a:lumMod val="75000"/>
                </a:schemeClr>
              </a:solidFill>
            </a:endParaRPr>
          </a:p>
          <a:p>
            <a:pPr lvl="0"/>
            <a:endParaRPr lang="ru-RU" sz="2400" b="1" i="1" dirty="0" smtClean="0">
              <a:solidFill>
                <a:srgbClr val="002060"/>
              </a:solidFill>
            </a:endParaRPr>
          </a:p>
          <a:p>
            <a:endParaRPr lang="ru-RU" dirty="0">
              <a:solidFill>
                <a:srgbClr val="0066CC"/>
              </a:solidFill>
            </a:endParaRPr>
          </a:p>
        </p:txBody>
      </p:sp>
      <p:sp>
        <p:nvSpPr>
          <p:cNvPr id="6" name="Текст 5"/>
          <p:cNvSpPr>
            <a:spLocks noGrp="1"/>
          </p:cNvSpPr>
          <p:nvPr>
            <p:ph type="body" sz="half" idx="3"/>
          </p:nvPr>
        </p:nvSpPr>
        <p:spPr/>
        <p:txBody>
          <a:bodyPr/>
          <a:lstStyle/>
          <a:p>
            <a:endParaRPr lang="ru-RU" dirty="0"/>
          </a:p>
        </p:txBody>
      </p:sp>
      <p:sp>
        <p:nvSpPr>
          <p:cNvPr id="5" name="Содержимое 4"/>
          <p:cNvSpPr>
            <a:spLocks noGrp="1"/>
          </p:cNvSpPr>
          <p:nvPr>
            <p:ph sz="quarter" idx="2"/>
          </p:nvPr>
        </p:nvSpPr>
        <p:spPr>
          <a:xfrm>
            <a:off x="2339752" y="1482543"/>
            <a:ext cx="4040188" cy="3941763"/>
          </a:xfrm>
        </p:spPr>
        <p:txBody>
          <a:bodyPr/>
          <a:lstStyle/>
          <a:p>
            <a:endParaRPr lang="ru-RU" dirty="0"/>
          </a:p>
        </p:txBody>
      </p:sp>
      <p:sp>
        <p:nvSpPr>
          <p:cNvPr id="4" name="Прямоугольник 3"/>
          <p:cNvSpPr/>
          <p:nvPr/>
        </p:nvSpPr>
        <p:spPr>
          <a:xfrm>
            <a:off x="714348" y="1714488"/>
            <a:ext cx="3713636" cy="3477875"/>
          </a:xfrm>
          <a:prstGeom prst="rect">
            <a:avLst/>
          </a:prstGeom>
        </p:spPr>
        <p:txBody>
          <a:bodyPr wrap="square">
            <a:spAutoFit/>
          </a:bodyPr>
          <a:lstStyle/>
          <a:p>
            <a:pPr algn="just" eaLnBrk="1" hangingPunct="1">
              <a:defRPr/>
            </a:pPr>
            <a:r>
              <a:rPr lang="ru-RU" sz="2000" dirty="0" smtClean="0"/>
              <a:t>позволяет охватить всех учащихся;</a:t>
            </a:r>
          </a:p>
          <a:p>
            <a:pPr eaLnBrk="1" hangingPunct="1">
              <a:defRPr/>
            </a:pPr>
            <a:r>
              <a:rPr lang="ru-RU" sz="2000" dirty="0" smtClean="0"/>
              <a:t>не вызывает перегрузки учащихся;</a:t>
            </a:r>
          </a:p>
          <a:p>
            <a:pPr eaLnBrk="1" hangingPunct="1">
              <a:defRPr/>
            </a:pPr>
            <a:r>
              <a:rPr lang="ru-RU" sz="2000" dirty="0" smtClean="0"/>
              <a:t>придает образовательному процессу характер сотрудничества между учителем и учеником;</a:t>
            </a:r>
          </a:p>
          <a:p>
            <a:pPr eaLnBrk="1" hangingPunct="1">
              <a:defRPr/>
            </a:pPr>
            <a:r>
              <a:rPr lang="ru-RU" sz="2000" dirty="0" smtClean="0"/>
              <a:t>значительно повышает мотивацию учебной деятельности. </a:t>
            </a:r>
          </a:p>
        </p:txBody>
      </p:sp>
      <p:sp>
        <p:nvSpPr>
          <p:cNvPr id="3" name="Объект 2"/>
          <p:cNvSpPr>
            <a:spLocks noGrp="1"/>
          </p:cNvSpPr>
          <p:nvPr>
            <p:ph sz="quarter" idx="4"/>
          </p:nvPr>
        </p:nvSpPr>
        <p:spPr/>
        <p:txBody>
          <a:bodyPr/>
          <a:lstStyle/>
          <a:p>
            <a:pPr marL="109728" indent="0">
              <a:buNone/>
            </a:pPr>
            <a:endParaRPr lang="ru-RU"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dirty="0" smtClean="0"/>
              <a:t>Стимулирование мотивации детей на приобретение знаний</a:t>
            </a:r>
          </a:p>
          <a:p>
            <a:r>
              <a:rPr lang="ru-RU" dirty="0" smtClean="0"/>
              <a:t>Включение учащихся в режим самостоятельной работы</a:t>
            </a:r>
          </a:p>
          <a:p>
            <a:r>
              <a:rPr lang="ru-RU" dirty="0" smtClean="0"/>
              <a:t>Самостоятельное приобретение знаний из разных источников</a:t>
            </a:r>
          </a:p>
          <a:p>
            <a:r>
              <a:rPr lang="ru-RU" dirty="0" smtClean="0"/>
              <a:t>Развитие способностей к </a:t>
            </a:r>
            <a:r>
              <a:rPr lang="ru-RU" dirty="0" err="1" smtClean="0"/>
              <a:t>аналитическому,творческому</a:t>
            </a:r>
            <a:r>
              <a:rPr lang="ru-RU" dirty="0" smtClean="0"/>
              <a:t> мышлению</a:t>
            </a:r>
            <a:endParaRPr lang="ru-RU" dirty="0"/>
          </a:p>
        </p:txBody>
      </p:sp>
      <p:sp>
        <p:nvSpPr>
          <p:cNvPr id="3" name="Заголовок 2"/>
          <p:cNvSpPr>
            <a:spLocks noGrp="1"/>
          </p:cNvSpPr>
          <p:nvPr>
            <p:ph type="title"/>
          </p:nvPr>
        </p:nvSpPr>
        <p:spPr/>
        <p:txBody>
          <a:bodyPr/>
          <a:lstStyle/>
          <a:p>
            <a:pPr algn="ctr"/>
            <a:r>
              <a:rPr lang="ru-RU" dirty="0" smtClean="0">
                <a:solidFill>
                  <a:srgbClr val="C00000"/>
                </a:solidFill>
              </a:rPr>
              <a:t>ЦЕЛЕВЫЕ ОРИЕНТАЦИИ</a:t>
            </a:r>
            <a:endParaRPr lang="ru-RU" dirty="0">
              <a:solidFill>
                <a:srgbClr val="C0000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lgn="just">
              <a:buFont typeface="Arial" charset="0"/>
              <a:buChar char="•"/>
            </a:pPr>
            <a:r>
              <a:rPr lang="ru-RU" sz="2400" dirty="0" smtClean="0"/>
              <a:t>создавать обобщения, классифицировать, делать выводы;</a:t>
            </a:r>
          </a:p>
          <a:p>
            <a:pPr algn="just">
              <a:buFont typeface="Arial" charset="0"/>
              <a:buChar char="•"/>
            </a:pPr>
            <a:r>
              <a:rPr lang="ru-RU" sz="2400" dirty="0" smtClean="0"/>
              <a:t>самостоятельно определять цели своего обучения, ставить и формулировать задачи;</a:t>
            </a:r>
          </a:p>
          <a:p>
            <a:pPr algn="just">
              <a:buFont typeface="Arial" charset="0"/>
              <a:buChar char="•"/>
            </a:pPr>
            <a:r>
              <a:rPr lang="ru-RU" sz="2400" dirty="0" smtClean="0"/>
              <a:t>самостоятельно планировать пути достижения целей, осознанно выбирать эффективные пути решения задач;</a:t>
            </a:r>
          </a:p>
          <a:p>
            <a:pPr algn="just">
              <a:buFont typeface="Arial" charset="0"/>
              <a:buChar char="•"/>
            </a:pPr>
            <a:r>
              <a:rPr lang="ru-RU" sz="2400" dirty="0" smtClean="0"/>
              <a:t>владеть основами самоконтроля, самооценки в учебной познавательной деятельности;</a:t>
            </a:r>
          </a:p>
          <a:p>
            <a:endParaRPr lang="ru-RU" dirty="0"/>
          </a:p>
        </p:txBody>
      </p:sp>
      <p:sp>
        <p:nvSpPr>
          <p:cNvPr id="3" name="Заголовок 2"/>
          <p:cNvSpPr>
            <a:spLocks noGrp="1"/>
          </p:cNvSpPr>
          <p:nvPr>
            <p:ph type="title"/>
          </p:nvPr>
        </p:nvSpPr>
        <p:spPr/>
        <p:txBody>
          <a:bodyPr>
            <a:noAutofit/>
          </a:bodyPr>
          <a:lstStyle/>
          <a:p>
            <a:pPr algn="ctr"/>
            <a:r>
              <a:rPr lang="ru-RU" sz="3200" dirty="0" err="1" smtClean="0">
                <a:solidFill>
                  <a:srgbClr val="C00000"/>
                </a:solidFill>
              </a:rPr>
              <a:t>Метапредметные</a:t>
            </a:r>
            <a:r>
              <a:rPr lang="ru-RU" sz="3200" dirty="0" smtClean="0">
                <a:solidFill>
                  <a:srgbClr val="C00000"/>
                </a:solidFill>
              </a:rPr>
              <a:t> </a:t>
            </a:r>
            <a:r>
              <a:rPr lang="ru-RU" sz="3200" dirty="0" err="1" smtClean="0">
                <a:solidFill>
                  <a:srgbClr val="C00000"/>
                </a:solidFill>
              </a:rPr>
              <a:t>компетенции,формируемые</a:t>
            </a:r>
            <a:r>
              <a:rPr lang="ru-RU" sz="3200" dirty="0" smtClean="0">
                <a:solidFill>
                  <a:srgbClr val="C00000"/>
                </a:solidFill>
              </a:rPr>
              <a:t> на проектном уроке</a:t>
            </a:r>
            <a:endParaRPr lang="ru-RU" sz="3200" dirty="0">
              <a:solidFill>
                <a:srgbClr val="C00000"/>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solidFill>
                  <a:srgbClr val="C00000"/>
                </a:solidFill>
              </a:rPr>
              <a:t>Развитие важных для жизни компетенций</a:t>
            </a:r>
            <a:endParaRPr lang="ru-RU" dirty="0">
              <a:solidFill>
                <a:srgbClr val="C00000"/>
              </a:solidFill>
            </a:endParaRPr>
          </a:p>
        </p:txBody>
      </p:sp>
      <p:sp>
        <p:nvSpPr>
          <p:cNvPr id="5" name="Содержимое 4"/>
          <p:cNvSpPr>
            <a:spLocks noGrp="1"/>
          </p:cNvSpPr>
          <p:nvPr>
            <p:ph idx="1"/>
          </p:nvPr>
        </p:nvSpPr>
        <p:spPr/>
        <p:txBody>
          <a:bodyPr/>
          <a:lstStyle/>
          <a:p>
            <a:r>
              <a:rPr lang="ru-RU" dirty="0" smtClean="0">
                <a:latin typeface="Times New Roman" pitchFamily="18" charset="0"/>
                <a:cs typeface="Times New Roman" pitchFamily="18" charset="0"/>
              </a:rPr>
              <a:t>Способность брать ответственность на себя</a:t>
            </a:r>
          </a:p>
          <a:p>
            <a:r>
              <a:rPr lang="ru-RU" dirty="0" smtClean="0">
                <a:latin typeface="Times New Roman" pitchFamily="18" charset="0"/>
                <a:cs typeface="Times New Roman" pitchFamily="18" charset="0"/>
              </a:rPr>
              <a:t>Участвовать в совместном принятии решения</a:t>
            </a:r>
          </a:p>
          <a:p>
            <a:r>
              <a:rPr lang="ru-RU" dirty="0" smtClean="0">
                <a:latin typeface="Times New Roman" pitchFamily="18" charset="0"/>
                <a:cs typeface="Times New Roman" pitchFamily="18" charset="0"/>
              </a:rPr>
              <a:t>Делать свой выбор</a:t>
            </a:r>
          </a:p>
          <a:p>
            <a:r>
              <a:rPr lang="ru-RU" dirty="0" smtClean="0">
                <a:latin typeface="Times New Roman" pitchFamily="18" charset="0"/>
                <a:cs typeface="Times New Roman" pitchFamily="18" charset="0"/>
              </a:rPr>
              <a:t>Владеть устным и письменным общением</a:t>
            </a:r>
          </a:p>
          <a:p>
            <a:r>
              <a:rPr lang="ru-RU" dirty="0" smtClean="0">
                <a:latin typeface="Times New Roman" pitchFamily="18" charset="0"/>
                <a:cs typeface="Times New Roman" pitchFamily="18" charset="0"/>
              </a:rPr>
              <a:t>Способность учиться как основа подготовки к будущей профессии и жизни</a:t>
            </a:r>
            <a:endParaRPr lang="ru-RU"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0000"/>
                </a:solidFill>
              </a:rPr>
              <a:t>ПРОЕКТ  - ЭТО « ПЯТЬ П»</a:t>
            </a:r>
            <a:endParaRPr lang="ru-RU" dirty="0"/>
          </a:p>
        </p:txBody>
      </p:sp>
      <p:sp>
        <p:nvSpPr>
          <p:cNvPr id="5" name="Текст 4"/>
          <p:cNvSpPr>
            <a:spLocks noGrp="1"/>
          </p:cNvSpPr>
          <p:nvPr>
            <p:ph type="body" idx="1"/>
          </p:nvPr>
        </p:nvSpPr>
        <p:spPr/>
        <p:txBody>
          <a:bodyPr/>
          <a:lstStyle/>
          <a:p>
            <a:endParaRPr lang="ru-RU"/>
          </a:p>
        </p:txBody>
      </p:sp>
      <p:sp>
        <p:nvSpPr>
          <p:cNvPr id="7" name="Текст 6"/>
          <p:cNvSpPr>
            <a:spLocks noGrp="1"/>
          </p:cNvSpPr>
          <p:nvPr>
            <p:ph type="body" sz="half" idx="3"/>
          </p:nvPr>
        </p:nvSpPr>
        <p:spPr/>
        <p:txBody>
          <a:bodyPr/>
          <a:lstStyle/>
          <a:p>
            <a:endParaRPr lang="ru-RU"/>
          </a:p>
        </p:txBody>
      </p:sp>
      <p:sp>
        <p:nvSpPr>
          <p:cNvPr id="8" name="Содержимое 7"/>
          <p:cNvSpPr>
            <a:spLocks noGrp="1"/>
          </p:cNvSpPr>
          <p:nvPr>
            <p:ph sz="quarter" idx="4"/>
          </p:nvPr>
        </p:nvSpPr>
        <p:spPr/>
        <p:txBody>
          <a:bodyPr/>
          <a:lstStyle/>
          <a:p>
            <a:r>
              <a:rPr lang="ru-RU" dirty="0" smtClean="0">
                <a:solidFill>
                  <a:srgbClr val="0070C0"/>
                </a:solidFill>
              </a:rPr>
              <a:t>ПРОБЛЕМА</a:t>
            </a:r>
          </a:p>
          <a:p>
            <a:r>
              <a:rPr lang="ru-RU" dirty="0" smtClean="0">
                <a:solidFill>
                  <a:srgbClr val="0070C0"/>
                </a:solidFill>
              </a:rPr>
              <a:t>ПРОЕКТИРОВНИЕ ( ПЛАНИРОВАНИЕ)</a:t>
            </a:r>
          </a:p>
          <a:p>
            <a:r>
              <a:rPr lang="ru-RU" dirty="0" smtClean="0">
                <a:solidFill>
                  <a:srgbClr val="0070C0"/>
                </a:solidFill>
              </a:rPr>
              <a:t>ПОИСК ИНФОРМАЦИИ</a:t>
            </a:r>
          </a:p>
          <a:p>
            <a:r>
              <a:rPr lang="ru-RU" dirty="0" smtClean="0">
                <a:solidFill>
                  <a:srgbClr val="0070C0"/>
                </a:solidFill>
              </a:rPr>
              <a:t>ПРОДУКТ</a:t>
            </a:r>
          </a:p>
          <a:p>
            <a:r>
              <a:rPr lang="ru-RU" dirty="0" smtClean="0">
                <a:solidFill>
                  <a:srgbClr val="0070C0"/>
                </a:solidFill>
              </a:rPr>
              <a:t>ПРЕЗЕНТАЦИЯ </a:t>
            </a:r>
          </a:p>
          <a:p>
            <a:endParaRPr lang="ru-RU" dirty="0"/>
          </a:p>
        </p:txBody>
      </p:sp>
      <p:pic>
        <p:nvPicPr>
          <p:cNvPr id="9" name="Picture 3" descr="C:\Users\сав\Desktop\consulta.jpg"/>
          <p:cNvPicPr>
            <a:picLocks noGrp="1" noChangeAspect="1" noChangeArrowheads="1"/>
          </p:cNvPicPr>
          <p:nvPr>
            <p:ph sz="quarter" idx="2"/>
          </p:nvPr>
        </p:nvPicPr>
        <p:blipFill>
          <a:blip r:embed="rId2" cstate="print"/>
          <a:srcRect/>
          <a:stretch>
            <a:fillRect/>
          </a:stretch>
        </p:blipFill>
        <p:spPr bwMode="auto">
          <a:xfrm>
            <a:off x="506412" y="1444625"/>
            <a:ext cx="3941763" cy="3941763"/>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КАК ВЫБРАТЬ ТЕМУ ПРОЕКТА?</a:t>
            </a:r>
            <a:endParaRPr lang="ru-RU" dirty="0">
              <a:solidFill>
                <a:srgbClr val="C00000"/>
              </a:solidFill>
            </a:endParaRPr>
          </a:p>
        </p:txBody>
      </p:sp>
      <p:sp>
        <p:nvSpPr>
          <p:cNvPr id="3" name="Текст 2"/>
          <p:cNvSpPr>
            <a:spLocks noGrp="1"/>
          </p:cNvSpPr>
          <p:nvPr>
            <p:ph type="body" idx="1"/>
          </p:nvPr>
        </p:nvSpPr>
        <p:spPr/>
        <p:txBody>
          <a:bodyPr/>
          <a:lstStyle/>
          <a:p>
            <a:endParaRPr lang="ru-RU"/>
          </a:p>
        </p:txBody>
      </p:sp>
      <p:sp>
        <p:nvSpPr>
          <p:cNvPr id="4" name="Текст 3"/>
          <p:cNvSpPr>
            <a:spLocks noGrp="1"/>
          </p:cNvSpPr>
          <p:nvPr>
            <p:ph type="body" sz="half" idx="3"/>
          </p:nvPr>
        </p:nvSpPr>
        <p:spPr/>
        <p:txBody>
          <a:bodyPr/>
          <a:lstStyle/>
          <a:p>
            <a:endParaRPr lang="ru-RU"/>
          </a:p>
        </p:txBody>
      </p:sp>
      <p:sp>
        <p:nvSpPr>
          <p:cNvPr id="6" name="Содержимое 5"/>
          <p:cNvSpPr>
            <a:spLocks noGrp="1"/>
          </p:cNvSpPr>
          <p:nvPr>
            <p:ph sz="quarter" idx="4"/>
          </p:nvPr>
        </p:nvSpPr>
        <p:spPr/>
        <p:txBody>
          <a:bodyPr>
            <a:normAutofit/>
          </a:bodyPr>
          <a:lstStyle/>
          <a:p>
            <a:r>
              <a:rPr lang="ru-RU" sz="2000" dirty="0" smtClean="0"/>
              <a:t>ПРОБЛЕМА –ТАЙНА</a:t>
            </a:r>
          </a:p>
          <a:p>
            <a:r>
              <a:rPr lang="ru-RU" sz="2000" dirty="0" smtClean="0"/>
              <a:t>НАЗВАНИЕ -ГЛАВНАЯ ИДЕЯ</a:t>
            </a:r>
          </a:p>
          <a:p>
            <a:r>
              <a:rPr lang="ru-RU" sz="2000" dirty="0" smtClean="0"/>
              <a:t>НАЗВАНИЕ –</a:t>
            </a:r>
          </a:p>
          <a:p>
            <a:r>
              <a:rPr lang="ru-RU" sz="2000" dirty="0" smtClean="0"/>
              <a:t> КРАТКОСТЬ</a:t>
            </a:r>
          </a:p>
          <a:p>
            <a:r>
              <a:rPr lang="ru-RU" sz="2000" dirty="0" smtClean="0"/>
              <a:t>ПРИВЛЕКАТЕЛЬНОСТЬ</a:t>
            </a:r>
          </a:p>
          <a:p>
            <a:r>
              <a:rPr lang="ru-RU" sz="2000" dirty="0" smtClean="0"/>
              <a:t>ИНДИВИДУАЛЬНОСТЬ</a:t>
            </a:r>
            <a:endParaRPr lang="ru-RU" sz="2000" dirty="0"/>
          </a:p>
        </p:txBody>
      </p:sp>
      <p:pic>
        <p:nvPicPr>
          <p:cNvPr id="1026" name="Picture 2" descr="C:\Users\сав\Desktop\i.jpg"/>
          <p:cNvPicPr>
            <a:picLocks noGrp="1" noChangeAspect="1" noChangeArrowheads="1"/>
          </p:cNvPicPr>
          <p:nvPr>
            <p:ph sz="quarter" idx="2"/>
          </p:nvPr>
        </p:nvPicPr>
        <p:blipFill>
          <a:blip r:embed="rId2" cstate="print"/>
          <a:srcRect/>
          <a:stretch>
            <a:fillRect/>
          </a:stretch>
        </p:blipFill>
        <p:spPr bwMode="auto">
          <a:xfrm>
            <a:off x="323528" y="1340768"/>
            <a:ext cx="4032448" cy="3744416"/>
          </a:xfrm>
          <a:prstGeom prst="rect">
            <a:avLst/>
          </a:prstGeom>
          <a:noFill/>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810</TotalTime>
  <Words>929</Words>
  <Application>Microsoft Office PowerPoint</Application>
  <PresentationFormat>Экран (4:3)</PresentationFormat>
  <Paragraphs>193</Paragraphs>
  <Slides>27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27</vt:i4>
      </vt:variant>
    </vt:vector>
  </HeadingPairs>
  <TitlesOfParts>
    <vt:vector size="35" baseType="lpstr">
      <vt:lpstr>AngsanaUPC</vt:lpstr>
      <vt:lpstr>Arial</vt:lpstr>
      <vt:lpstr>Lucida Sans Unicode</vt:lpstr>
      <vt:lpstr>Times New Roman</vt:lpstr>
      <vt:lpstr>Verdana</vt:lpstr>
      <vt:lpstr>Wingdings 2</vt:lpstr>
      <vt:lpstr>Wingdings 3</vt:lpstr>
      <vt:lpstr>Открытая</vt:lpstr>
      <vt:lpstr>ПРОЕКТНАЯ ДЕЯТЕЛЬНОСТЬ НА УРОКАХ РУССКОГО ЯЗЫКА И ЛИТЕРАТУРЫ  В  5-6 классах</vt:lpstr>
      <vt:lpstr>Основные вопросы</vt:lpstr>
      <vt:lpstr>ПРОЕКТ</vt:lpstr>
      <vt:lpstr>. Эффективность проектной деятельности на уроках</vt:lpstr>
      <vt:lpstr>ЦЕЛЕВЫЕ ОРИЕНТАЦИИ</vt:lpstr>
      <vt:lpstr>Метапредметные компетенции,формируемые на проектном уроке</vt:lpstr>
      <vt:lpstr>Развитие важных для жизни компетенций</vt:lpstr>
      <vt:lpstr>ПРОЕКТ  - ЭТО « ПЯТЬ П»</vt:lpstr>
      <vt:lpstr>КАК ВЫБРАТЬ ТЕМУ ПРОЕКТА?</vt:lpstr>
      <vt:lpstr>Принципы организации проектной деятельности</vt:lpstr>
      <vt:lpstr>РОЛЬ УЧИТЕЛЯ</vt:lpstr>
      <vt:lpstr>Действия обучающихся, реализующих проект.</vt:lpstr>
      <vt:lpstr>УЧАСТИЕ  РОДИТЕЛЕЙ</vt:lpstr>
      <vt:lpstr>Классификация проектов</vt:lpstr>
      <vt:lpstr>Классификация проектов по доминирующей деятельности учащихся</vt:lpstr>
      <vt:lpstr>Информационный проект</vt:lpstr>
      <vt:lpstr>Творческий проект</vt:lpstr>
      <vt:lpstr>Исследовательский проект</vt:lpstr>
      <vt:lpstr>ЭТАПЫ РАБОТЫ НАД ПРОЕКТОМ</vt:lpstr>
      <vt:lpstr>Презентация PowerPoint</vt:lpstr>
      <vt:lpstr>МИНИ-СБОРНИК ПОСЛОВИЦ</vt:lpstr>
      <vt:lpstr>СБОРНИК СОЧИНЕНИЙ НАШЕГО КЛАССА О ЖИВОТНЫХ</vt:lpstr>
      <vt:lpstr>МОЙ СЛОВАРЬ</vt:lpstr>
      <vt:lpstr>УСТНЫЙ ЖУРНАЛ ДЛЯ МАЛЫШЕЙ</vt:lpstr>
      <vt:lpstr>АЛЬБОМ ПРАВИЛ  РУССКОГО ЯЗЫКА</vt:lpstr>
      <vt:lpstr>ЛИНВИСТИЧЕСКАЯ СКАЗКА</vt:lpstr>
      <vt:lpstr>Проекты по литературе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ПРОЕКТНАЯ ДЕЯТЕЛЬНОСТЬ НА УРОКАХ РУССКОГО ЯЗЫКА И ЛИТЕРАТУРЫ  В  5-6 классах</dc:title>
  <dc:creator>сав</dc:creator>
  <cp:lastModifiedBy>Домашний</cp:lastModifiedBy>
  <cp:revision>93</cp:revision>
  <dcterms:created xsi:type="dcterms:W3CDTF">2016-08-10T06:32:36Z</dcterms:created>
  <dcterms:modified xsi:type="dcterms:W3CDTF">2017-03-26T15:28:39Z</dcterms:modified>
</cp:coreProperties>
</file>