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heel spokes="8"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60648"/>
            <a:ext cx="7772400" cy="409704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1"/>
                </a:solidFill>
              </a:rPr>
              <a:t>Исследовательская деятельность как средство развития познавательной активности учащихся на уроках литературы 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4725144"/>
            <a:ext cx="7048872" cy="1752600"/>
          </a:xfrm>
        </p:spPr>
        <p:txBody>
          <a:bodyPr>
            <a:norm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Подготовила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русского языка  и литературы МБОУ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Зеленонивский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УВК 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Тахтарова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Э.А.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715040"/>
          </a:xfrm>
        </p:spPr>
        <p:txBody>
          <a:bodyPr>
            <a:normAutofit fontScale="92500" lnSpcReduction="10000"/>
          </a:bodyPr>
          <a:lstStyle/>
          <a:p>
            <a:pPr algn="r">
              <a:buNone/>
            </a:pP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Пусть ученик не заучивает науку, а выдумывает ее сам.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r">
              <a:buNone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Жан-Жак Руссо </a:t>
            </a:r>
          </a:p>
          <a:p>
            <a:pPr>
              <a:buNone/>
            </a:pPr>
            <a:r>
              <a:rPr lang="ru-RU" dirty="0" smtClean="0"/>
              <a:t> </a:t>
            </a:r>
          </a:p>
          <a:p>
            <a:pPr algn="ctr">
              <a:buNone/>
            </a:pP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Учить не мыслям, а мыслить. </a:t>
            </a:r>
          </a:p>
          <a:p>
            <a:pPr algn="ctr">
              <a:buNone/>
            </a:pP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dirty="0" err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Иммануил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Кант</a:t>
            </a:r>
          </a:p>
          <a:p>
            <a:pPr>
              <a:buNone/>
            </a:pPr>
            <a:endParaRPr lang="ru-RU" i="1" dirty="0" smtClean="0">
              <a:solidFill>
                <a:srgbClr val="92D050"/>
              </a:solidFill>
            </a:endParaRPr>
          </a:p>
          <a:p>
            <a:pPr>
              <a:buNone/>
            </a:pPr>
            <a:endParaRPr lang="ru-RU" i="1" dirty="0" smtClean="0">
              <a:solidFill>
                <a:srgbClr val="92D050"/>
              </a:solidFill>
            </a:endParaRPr>
          </a:p>
          <a:p>
            <a:pPr>
              <a:buNone/>
            </a:pPr>
            <a:r>
              <a:rPr lang="ru-RU" i="1" dirty="0" smtClean="0">
                <a:solidFill>
                  <a:srgbClr val="7030A0"/>
                </a:solidFill>
                <a:latin typeface="Arial Black" pitchFamily="34" charset="0"/>
              </a:rPr>
              <a:t>Всему, что необходимо знать, научить нельзя, </a:t>
            </a:r>
          </a:p>
          <a:p>
            <a:pPr>
              <a:buNone/>
            </a:pPr>
            <a:r>
              <a:rPr lang="ru-RU" i="1" dirty="0" smtClean="0">
                <a:solidFill>
                  <a:srgbClr val="7030A0"/>
                </a:solidFill>
                <a:latin typeface="Arial Black" pitchFamily="34" charset="0"/>
              </a:rPr>
              <a:t> учитель может сделать только одно — указать дорогу. </a:t>
            </a:r>
          </a:p>
          <a:p>
            <a:pPr>
              <a:buNone/>
            </a:pPr>
            <a:r>
              <a:rPr lang="ru-RU" i="1" dirty="0" smtClean="0">
                <a:solidFill>
                  <a:srgbClr val="7030A0"/>
                </a:solidFill>
                <a:latin typeface="Arial Black" pitchFamily="34" charset="0"/>
              </a:rPr>
              <a:t> Ричард Олдингтон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48992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Учащиеся в процессе обучения литературе должны</a:t>
            </a:r>
            <a:endParaRPr lang="ru-RU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85778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/>
              <a:t>-</a:t>
            </a:r>
            <a:r>
              <a:rPr lang="ru-RU" dirty="0" smtClean="0"/>
              <a:t> научиться определять принадлежность произведения к одному из литературных родов, жанров, </a:t>
            </a:r>
          </a:p>
          <a:p>
            <a:pPr>
              <a:buNone/>
            </a:pPr>
            <a:r>
              <a:rPr lang="ru-RU" dirty="0" smtClean="0"/>
              <a:t>-уметь обосновывать свое суждение, </a:t>
            </a:r>
          </a:p>
          <a:p>
            <a:pPr>
              <a:buNone/>
            </a:pPr>
            <a:r>
              <a:rPr lang="ru-RU" dirty="0" smtClean="0"/>
              <a:t>-давать характеристику героям, </a:t>
            </a:r>
          </a:p>
          <a:p>
            <a:pPr>
              <a:buNone/>
            </a:pPr>
            <a:r>
              <a:rPr lang="ru-RU" dirty="0" smtClean="0"/>
              <a:t>-аргументировать отзыв о прочитанном произведении, </a:t>
            </a:r>
          </a:p>
          <a:p>
            <a:pPr>
              <a:buNone/>
            </a:pPr>
            <a:r>
              <a:rPr lang="ru-RU" dirty="0" smtClean="0"/>
              <a:t>-уметь составлять план изучаемого произведения, </a:t>
            </a:r>
          </a:p>
          <a:p>
            <a:pPr>
              <a:buNone/>
            </a:pPr>
            <a:r>
              <a:rPr lang="ru-RU" dirty="0" smtClean="0"/>
              <a:t>-уметь объяснять роль художественных особенностей произведения и пользоваться справочным аппаратом учебника, </a:t>
            </a:r>
          </a:p>
          <a:p>
            <a:pPr>
              <a:buNone/>
            </a:pPr>
            <a:r>
              <a:rPr lang="ru-RU" dirty="0" smtClean="0"/>
              <a:t>- владеть монологической и диалогической речью, </a:t>
            </a:r>
          </a:p>
          <a:p>
            <a:pPr>
              <a:buNone/>
            </a:pPr>
            <a:r>
              <a:rPr lang="ru-RU" dirty="0" smtClean="0"/>
              <a:t>-готовить сообщения, доклады, рефераты. 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16632"/>
            <a:ext cx="8229600" cy="2448272"/>
          </a:xfrm>
        </p:spPr>
        <p:txBody>
          <a:bodyPr>
            <a:normAutofit fontScale="90000"/>
          </a:bodyPr>
          <a:lstStyle/>
          <a:p>
            <a:r>
              <a:rPr lang="ru-RU" sz="4400" b="1" dirty="0" smtClean="0"/>
              <a:t/>
            </a:r>
            <a:br>
              <a:rPr lang="ru-RU" sz="4400" b="1" dirty="0" smtClean="0"/>
            </a:br>
            <a:r>
              <a:rPr lang="ru-RU" sz="4400" b="1" dirty="0" smtClean="0"/>
              <a:t/>
            </a:r>
            <a:br>
              <a:rPr lang="ru-RU" sz="4400" b="1" dirty="0" smtClean="0"/>
            </a:br>
            <a:r>
              <a:rPr lang="ru-RU" sz="4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Исследовательская деятельность способствует тому, чтобы </a:t>
            </a:r>
            <a:r>
              <a:rPr lang="ru-RU" dirty="0" smtClean="0">
                <a:solidFill>
                  <a:schemeClr val="accent1"/>
                </a:solidFill>
              </a:rPr>
              <a:t/>
            </a:r>
            <a:br>
              <a:rPr lang="ru-RU" dirty="0" smtClean="0">
                <a:solidFill>
                  <a:schemeClr val="accent1"/>
                </a:solidFill>
              </a:rPr>
            </a:b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561259"/>
          </a:xfrm>
        </p:spPr>
        <p:txBody>
          <a:bodyPr/>
          <a:lstStyle/>
          <a:p>
            <a:pPr>
              <a:buNone/>
            </a:pPr>
            <a:r>
              <a:rPr lang="ru-RU" sz="3600" dirty="0" smtClean="0"/>
              <a:t>-ученик встал в позицию равную учителю, </a:t>
            </a:r>
          </a:p>
          <a:p>
            <a:pPr>
              <a:buNone/>
            </a:pPr>
            <a:endParaRPr lang="ru-RU" sz="3600" dirty="0" smtClean="0"/>
          </a:p>
          <a:p>
            <a:pPr>
              <a:buNone/>
            </a:pPr>
            <a:r>
              <a:rPr lang="ru-RU" sz="3600" dirty="0" smtClean="0"/>
              <a:t>-был самостоятелен в процессе деятельности. 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3896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 исследовательской деятельности учащихся</a:t>
            </a:r>
            <a:endParaRPr lang="ru-RU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71490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1 этап</a:t>
            </a:r>
            <a:r>
              <a:rPr lang="ru-RU" dirty="0" smtClean="0"/>
              <a:t>. Знакомство с основами исследовательской деятельности (понятийный аппарат, методы исследования, требования, предъявляемые к оформлению работ).</a:t>
            </a:r>
          </a:p>
          <a:p>
            <a:pPr>
              <a:buNone/>
            </a:pPr>
            <a:r>
              <a:rPr lang="ru-RU" b="1" dirty="0" smtClean="0"/>
              <a:t>2 этап</a:t>
            </a:r>
            <a:r>
              <a:rPr lang="ru-RU" dirty="0" smtClean="0"/>
              <a:t>. Выбор и определение темы исследования.</a:t>
            </a:r>
          </a:p>
          <a:p>
            <a:pPr>
              <a:buNone/>
            </a:pPr>
            <a:r>
              <a:rPr lang="ru-RU" b="1" dirty="0" smtClean="0"/>
              <a:t>3 этап</a:t>
            </a:r>
            <a:r>
              <a:rPr lang="ru-RU" dirty="0" smtClean="0"/>
              <a:t>. Обзор литературы по выбранной теме.</a:t>
            </a:r>
          </a:p>
          <a:p>
            <a:pPr>
              <a:buNone/>
            </a:pPr>
            <a:r>
              <a:rPr lang="ru-RU" b="1" dirty="0" smtClean="0"/>
              <a:t>4 этап</a:t>
            </a:r>
            <a:r>
              <a:rPr lang="ru-RU" dirty="0" smtClean="0"/>
              <a:t>. Исследование.</a:t>
            </a:r>
          </a:p>
          <a:p>
            <a:pPr>
              <a:buNone/>
            </a:pPr>
            <a:r>
              <a:rPr lang="ru-RU" b="1" dirty="0" smtClean="0"/>
              <a:t>5 этап</a:t>
            </a:r>
            <a:r>
              <a:rPr lang="ru-RU" dirty="0" smtClean="0"/>
              <a:t>. Текстовое оформление работы.</a:t>
            </a:r>
          </a:p>
          <a:p>
            <a:pPr>
              <a:buNone/>
            </a:pPr>
            <a:r>
              <a:rPr lang="ru-RU" b="1" dirty="0" smtClean="0"/>
              <a:t>6 этап</a:t>
            </a:r>
            <a:r>
              <a:rPr lang="ru-RU" dirty="0" smtClean="0"/>
              <a:t>. Выступление учащихся с результатами исследования.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Причины введения исследовательской деятельности в учебный процесс</a:t>
            </a:r>
            <a:endParaRPr lang="ru-RU" sz="36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5992"/>
            <a:ext cx="8229600" cy="403860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-исследовательская работа позволяет получить дополнительную информацию и знания по предмету; </a:t>
            </a:r>
          </a:p>
          <a:p>
            <a:pPr>
              <a:buNone/>
            </a:pPr>
            <a:r>
              <a:rPr lang="ru-RU" dirty="0" smtClean="0"/>
              <a:t>-учит публично представлять результаты изысканий на конференциях и семинарах;</a:t>
            </a:r>
          </a:p>
          <a:p>
            <a:pPr>
              <a:buNone/>
            </a:pPr>
            <a:r>
              <a:rPr lang="ru-RU" dirty="0" smtClean="0"/>
              <a:t>- имеет важное воспитательное значение.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 исследовательской деятельности</a:t>
            </a:r>
            <a:endParaRPr lang="ru-RU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</a:t>
            </a:r>
            <a:r>
              <a:rPr lang="ru-RU" sz="4800" dirty="0" smtClean="0"/>
              <a:t>Чем выше ступень, тем больше самостоятельной работы. </a:t>
            </a:r>
            <a:endParaRPr lang="ru-RU" sz="4800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Проводя мониторинг исследовательской деятельности, следует отслеживать:</a:t>
            </a:r>
            <a:r>
              <a:rPr lang="ru-RU" dirty="0" smtClean="0">
                <a:solidFill>
                  <a:schemeClr val="accent1"/>
                </a:solidFill>
              </a:rPr>
              <a:t/>
            </a:r>
            <a:br>
              <a:rPr lang="ru-RU" dirty="0" smtClean="0">
                <a:solidFill>
                  <a:schemeClr val="accent1"/>
                </a:solidFill>
              </a:rPr>
            </a:b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14422"/>
            <a:ext cx="8715436" cy="542928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- степень самостоятельности в выполнении различных этапов работы над проектом;</a:t>
            </a:r>
          </a:p>
          <a:p>
            <a:pPr>
              <a:buNone/>
            </a:pPr>
            <a:r>
              <a:rPr lang="ru-RU" dirty="0" smtClean="0"/>
              <a:t>- степень включённости в групповую работу и чёткость выполнения отведённой роли;</a:t>
            </a:r>
          </a:p>
          <a:p>
            <a:pPr>
              <a:buNone/>
            </a:pPr>
            <a:r>
              <a:rPr lang="ru-RU" dirty="0" smtClean="0"/>
              <a:t>- количество новой информации, использованной для выполнения проекта;</a:t>
            </a:r>
          </a:p>
          <a:p>
            <a:pPr>
              <a:buNone/>
            </a:pPr>
            <a:r>
              <a:rPr lang="ru-RU" dirty="0" smtClean="0"/>
              <a:t>- степень осмысления использованной информации;</a:t>
            </a:r>
          </a:p>
          <a:p>
            <a:pPr>
              <a:buNone/>
            </a:pPr>
            <a:r>
              <a:rPr lang="ru-RU" dirty="0" smtClean="0"/>
              <a:t>- уровень сложности и степень владения использованными методиками;</a:t>
            </a:r>
          </a:p>
          <a:p>
            <a:pPr>
              <a:buNone/>
            </a:pPr>
            <a:r>
              <a:rPr lang="ru-RU" dirty="0" smtClean="0"/>
              <a:t>- оригинальность идеи, способа решения проблемы;</a:t>
            </a:r>
          </a:p>
          <a:p>
            <a:pPr>
              <a:buNone/>
            </a:pPr>
            <a:r>
              <a:rPr lang="ru-RU" dirty="0" smtClean="0"/>
              <a:t>- осмысление проблемы и формулирование цели исследования;</a:t>
            </a:r>
          </a:p>
          <a:p>
            <a:pPr>
              <a:buNone/>
            </a:pPr>
            <a:r>
              <a:rPr lang="ru-RU" dirty="0" smtClean="0"/>
              <a:t>- уровень организации и проведения презентации: устного сообщения, письменного отчёта; </a:t>
            </a:r>
          </a:p>
          <a:p>
            <a:pPr>
              <a:buNone/>
            </a:pPr>
            <a:r>
              <a:rPr lang="ru-RU" dirty="0" smtClean="0"/>
              <a:t>- творческий подход в подготовке объектов наглядности презентации;</a:t>
            </a:r>
          </a:p>
          <a:p>
            <a:pPr>
              <a:buNone/>
            </a:pPr>
            <a:r>
              <a:rPr lang="ru-RU" dirty="0" smtClean="0"/>
              <a:t>- социальное и прикладное значение полученных результатов.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200026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Исследовательская  деятельность учащихся на уроках литературы и во внеурочное время позволяет:</a:t>
            </a:r>
            <a:r>
              <a:rPr lang="ru-RU" dirty="0" smtClean="0">
                <a:solidFill>
                  <a:schemeClr val="accent1"/>
                </a:solidFill>
              </a:rPr>
              <a:t/>
            </a:r>
            <a:br>
              <a:rPr lang="ru-RU" dirty="0" smtClean="0">
                <a:solidFill>
                  <a:schemeClr val="accent1"/>
                </a:solidFill>
              </a:rPr>
            </a:b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71490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 повлиять на формирование духовного мира подростка посредством акцентирования его внимания на исследовании проблем нравственного характера;</a:t>
            </a:r>
          </a:p>
          <a:p>
            <a:r>
              <a:rPr lang="ru-RU" dirty="0" smtClean="0"/>
              <a:t> повысить мотивацию учащихся к обязательному знакомству с произведением;</a:t>
            </a:r>
          </a:p>
          <a:p>
            <a:r>
              <a:rPr lang="ru-RU" dirty="0" smtClean="0"/>
              <a:t> повысить уровень речевой культуры учащихся;</a:t>
            </a:r>
          </a:p>
          <a:p>
            <a:r>
              <a:rPr lang="ru-RU" dirty="0" smtClean="0"/>
              <a:t> приобрести навык интерпретации произведения, необходимый для успешной сдачи экзамена;</a:t>
            </a:r>
          </a:p>
          <a:p>
            <a:r>
              <a:rPr lang="en-US" dirty="0" err="1" smtClean="0"/>
              <a:t>повысить</a:t>
            </a:r>
            <a:r>
              <a:rPr lang="en-US" dirty="0" smtClean="0"/>
              <a:t> </a:t>
            </a:r>
            <a:r>
              <a:rPr lang="en-US" dirty="0" err="1" smtClean="0"/>
              <a:t>качество</a:t>
            </a:r>
            <a:r>
              <a:rPr lang="en-US" dirty="0" smtClean="0"/>
              <a:t> </a:t>
            </a:r>
            <a:r>
              <a:rPr lang="en-US" dirty="0" err="1" smtClean="0"/>
              <a:t>обучения</a:t>
            </a:r>
            <a:r>
              <a:rPr lang="en-US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92</TotalTime>
  <Words>437</Words>
  <Application>Microsoft Office PowerPoint</Application>
  <PresentationFormat>Экран (4:3)</PresentationFormat>
  <Paragraphs>58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Апекс</vt:lpstr>
      <vt:lpstr>Исследовательская деятельность как средство развития познавательной активности учащихся на уроках литературы </vt:lpstr>
      <vt:lpstr>Презентация PowerPoint</vt:lpstr>
      <vt:lpstr>Учащиеся в процессе обучения литературе должны</vt:lpstr>
      <vt:lpstr>  Исследовательская деятельность способствует тому, чтобы  </vt:lpstr>
      <vt:lpstr>Этапы исследовательской деятельности учащихся</vt:lpstr>
      <vt:lpstr>Причины введения исследовательской деятельности в учебный процесс</vt:lpstr>
      <vt:lpstr>Принцип исследовательской деятельности</vt:lpstr>
      <vt:lpstr>Проводя мониторинг исследовательской деятельности, следует отслеживать: </vt:lpstr>
      <vt:lpstr>Исследовательская  деятельность учащихся на уроках литературы и во внеурочное время позволяет: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Исследовательская деятельность как средство развития познавательной активности учащихся на уроках литературы </dc:title>
  <cp:lastModifiedBy>User</cp:lastModifiedBy>
  <cp:revision>43</cp:revision>
  <dcterms:modified xsi:type="dcterms:W3CDTF">2017-03-27T08:51:40Z</dcterms:modified>
</cp:coreProperties>
</file>