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4" r:id="rId3"/>
    <p:sldId id="261" r:id="rId4"/>
    <p:sldId id="256" r:id="rId5"/>
    <p:sldId id="262" r:id="rId6"/>
    <p:sldId id="264" r:id="rId7"/>
    <p:sldId id="276" r:id="rId8"/>
    <p:sldId id="265" r:id="rId9"/>
    <p:sldId id="282" r:id="rId10"/>
    <p:sldId id="270" r:id="rId11"/>
    <p:sldId id="277" r:id="rId12"/>
    <p:sldId id="272" r:id="rId13"/>
    <p:sldId id="280" r:id="rId14"/>
    <p:sldId id="278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99CC"/>
    <a:srgbClr val="FF9999"/>
    <a:srgbClr val="800000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38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0BB7F-74F3-4D3A-A670-BA1CEB434B4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D0CFA-F0F4-4227-AB3D-C370E1395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5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работая над проектами, всё больше и чаще возникает проблема, что же сделать? Проект должен быть экономичным И актуальным. Поразмыслив с учителем технологии, пришли к интересной идеи. После ремонта в школе, осталось много старой деревянной мебели. Решили найти ей применение. Являясь шефами детского сада №2 выбор определился. В группе для работы не хватает игровых стульев. Хотелось выплатить в идею не только практическую часть, но и донести смысл развивающей игры. Проектом стали стулья –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пазлы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D0CFA-F0F4-4227-AB3D-C370E139515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работая над проектами, всё больше и чаще возникает проблема, что же сделать? Проект должен быть экономичным И актуальным. Поразмыслив с учителем технологии, пришли к интересной идеи. После ремонта в школе, осталось много старой деревянной мебели. Решили найти ей применение. Являясь шефами детского сада №2 выбор определился. В группе для работы не хватает игровых стульев. Хотелось выплатить в идею не только практическую часть, но и донести смысл развивающей игры. Проектом стали стулья –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пазлы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D0CFA-F0F4-4227-AB3D-C370E13951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6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8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7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6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0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1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38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69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8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820467-6F9D-4A27-9C3E-B19561033EFD}"/>
              </a:ext>
            </a:extLst>
          </p:cNvPr>
          <p:cNvSpPr txBox="1">
            <a:spLocks/>
          </p:cNvSpPr>
          <p:nvPr/>
        </p:nvSpPr>
        <p:spPr>
          <a:xfrm>
            <a:off x="827584" y="1124744"/>
            <a:ext cx="7488832" cy="1974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>
                <a:solidFill>
                  <a:srgbClr val="800000"/>
                </a:solidFill>
                <a:latin typeface="Monotype Corsiva" panose="03010101010201010101" pitchFamily="66" charset="0"/>
              </a:rPr>
              <a:t>УРОК </a:t>
            </a:r>
            <a:br>
              <a:rPr lang="ru-RU" sz="5400" b="1" i="1" dirty="0">
                <a:solidFill>
                  <a:srgbClr val="800000"/>
                </a:solidFill>
                <a:latin typeface="Monotype Corsiva" panose="03010101010201010101" pitchFamily="66" charset="0"/>
              </a:rPr>
            </a:br>
            <a:r>
              <a:rPr lang="ru-RU" sz="5400" b="1" i="1" dirty="0">
                <a:solidFill>
                  <a:srgbClr val="800000"/>
                </a:solidFill>
                <a:latin typeface="Monotype Corsiva" panose="03010101010201010101" pitchFamily="66" charset="0"/>
              </a:rPr>
              <a:t>МАТЕМАТИКИ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A118638-69AF-41F2-886E-9C021686C9DE}"/>
              </a:ext>
            </a:extLst>
          </p:cNvPr>
          <p:cNvSpPr txBox="1">
            <a:spLocks/>
          </p:cNvSpPr>
          <p:nvPr/>
        </p:nvSpPr>
        <p:spPr>
          <a:xfrm>
            <a:off x="1403648" y="332656"/>
            <a:ext cx="6207979" cy="10081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base"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3300"/>
                </a:solidFill>
                <a:latin typeface="Constantia" pitchFamily="18" charset="0"/>
              </a:rPr>
              <a:t>МБОУ «</a:t>
            </a:r>
            <a:r>
              <a:rPr lang="ru-RU" sz="1600" b="1" dirty="0" err="1">
                <a:solidFill>
                  <a:srgbClr val="003300"/>
                </a:solidFill>
                <a:latin typeface="Constantia" pitchFamily="18" charset="0"/>
              </a:rPr>
              <a:t>Зеленонивский</a:t>
            </a:r>
            <a:r>
              <a:rPr lang="ru-RU" sz="1600" b="1" dirty="0">
                <a:solidFill>
                  <a:srgbClr val="003300"/>
                </a:solidFill>
                <a:latin typeface="Constantia" pitchFamily="18" charset="0"/>
              </a:rPr>
              <a:t> УВК»</a:t>
            </a:r>
            <a:endParaRPr lang="ru-RU" sz="4800" dirty="0">
              <a:solidFill>
                <a:srgbClr val="003300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87764AC-1372-43C4-8E2C-26E23F408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6912768" cy="29523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«Сложение и вычитание двузначных чисел в пределах 100…»</a:t>
            </a:r>
          </a:p>
          <a:p>
            <a:pPr algn="just"/>
            <a:endParaRPr lang="ru-RU" sz="2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 </a:t>
            </a:r>
            <a:r>
              <a:rPr lang="ru-RU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пройденного материала</a:t>
            </a:r>
          </a:p>
          <a:p>
            <a:pPr algn="just"/>
            <a:endParaRPr lang="ru-RU" sz="2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вычислительных навыков, развитие коммуникативных навыков (метапредметные связи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31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id="{FB8CF2FF-F746-412A-BC83-1AAD4C8EFFE6}"/>
              </a:ext>
            </a:extLst>
          </p:cNvPr>
          <p:cNvSpPr/>
          <p:nvPr/>
        </p:nvSpPr>
        <p:spPr>
          <a:xfrm>
            <a:off x="1979712" y="4941168"/>
            <a:ext cx="504056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72509E-8A94-4150-BE01-689B8FCC51CB}"/>
              </a:ext>
            </a:extLst>
          </p:cNvPr>
          <p:cNvSpPr/>
          <p:nvPr/>
        </p:nvSpPr>
        <p:spPr>
          <a:xfrm>
            <a:off x="4860032" y="5527350"/>
            <a:ext cx="2016224" cy="72008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28FEBA-23C3-4095-A254-711DA44D6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1" y="6103697"/>
            <a:ext cx="668662" cy="7151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9A1190-73EC-45A1-88B4-EC9F22DB7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0" y="6103697"/>
            <a:ext cx="668662" cy="7151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69C3D3-12E1-452E-9CA1-899F6150D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745" y="3464643"/>
            <a:ext cx="1037677" cy="1172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63D6E4-2F61-4943-A62D-E02A099689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8" y="3646079"/>
            <a:ext cx="989083" cy="9285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F8504D-6949-4D9A-BF40-321BEC036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40" y="4498357"/>
            <a:ext cx="792088" cy="102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18507 0.1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C6A50-CE7E-437B-8FA9-1711BC33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262" y="764704"/>
            <a:ext cx="4208512" cy="660276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 Австралия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D2EBADB-A1BD-4F5A-BB6E-B080D3657C0D}"/>
              </a:ext>
            </a:extLst>
          </p:cNvPr>
          <p:cNvSpPr txBox="1">
            <a:spLocks/>
          </p:cNvSpPr>
          <p:nvPr/>
        </p:nvSpPr>
        <p:spPr>
          <a:xfrm>
            <a:off x="1331640" y="1442979"/>
            <a:ext cx="6984776" cy="3714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</a:p>
          <a:p>
            <a:pPr algn="just"/>
            <a:r>
              <a:rPr lang="ru-RU" b="1" dirty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соседа фермера </a:t>
            </a:r>
          </a:p>
          <a:p>
            <a:pPr algn="just"/>
            <a:r>
              <a:rPr lang="ru-RU" b="1" dirty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развести кенгуру. </a:t>
            </a:r>
          </a:p>
          <a:p>
            <a:pPr algn="just"/>
            <a:r>
              <a:rPr lang="ru-RU" b="1" dirty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фермера Джо паслись 46 кенгуру, а у фермера Патрика на 27 кенгуру меньше. Сколько кенгуру будет если              </a:t>
            </a:r>
          </a:p>
          <a:p>
            <a:pPr algn="just"/>
            <a:r>
              <a:rPr lang="ru-RU" b="1" dirty="0">
                <a:ln>
                  <a:solidFill>
                    <a:schemeClr val="tx2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объединить эти две фермы?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2B5C20-8F5C-4B08-8E92-38D405C4F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688"/>
            <a:ext cx="1656184" cy="2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57D7F0-657B-4B61-A5FE-441689223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45" b="18974"/>
          <a:stretch/>
        </p:blipFill>
        <p:spPr>
          <a:xfrm>
            <a:off x="1907704" y="692696"/>
            <a:ext cx="6840760" cy="5361677"/>
          </a:xfrm>
          <a:prstGeom prst="rect">
            <a:avLst/>
          </a:prstGeom>
        </p:spPr>
      </p:pic>
      <p:sp>
        <p:nvSpPr>
          <p:cNvPr id="3" name="Взрыв: 8 точек 2">
            <a:extLst>
              <a:ext uri="{FF2B5EF4-FFF2-40B4-BE49-F238E27FC236}">
                <a16:creationId xmlns:a16="http://schemas.microsoft.com/office/drawing/2014/main" id="{076890F5-9A4C-4663-BF06-9A21E1A41452}"/>
              </a:ext>
            </a:extLst>
          </p:cNvPr>
          <p:cNvSpPr/>
          <p:nvPr/>
        </p:nvSpPr>
        <p:spPr>
          <a:xfrm>
            <a:off x="3347864" y="3933056"/>
            <a:ext cx="1152128" cy="115212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6" name="Взрыв: 8 точек 5">
            <a:extLst>
              <a:ext uri="{FF2B5EF4-FFF2-40B4-BE49-F238E27FC236}">
                <a16:creationId xmlns:a16="http://schemas.microsoft.com/office/drawing/2014/main" id="{555E8D65-8FFB-4106-A175-074A00A3A3E8}"/>
              </a:ext>
            </a:extLst>
          </p:cNvPr>
          <p:cNvSpPr/>
          <p:nvPr/>
        </p:nvSpPr>
        <p:spPr>
          <a:xfrm>
            <a:off x="4729336" y="4365104"/>
            <a:ext cx="1152128" cy="1152128"/>
          </a:xfrm>
          <a:prstGeom prst="irregularSeal1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CC"/>
              </a:solidFill>
            </a:endParaRPr>
          </a:p>
        </p:txBody>
      </p:sp>
      <p:sp>
        <p:nvSpPr>
          <p:cNvPr id="7" name="Взрыв: 8 точек 6">
            <a:extLst>
              <a:ext uri="{FF2B5EF4-FFF2-40B4-BE49-F238E27FC236}">
                <a16:creationId xmlns:a16="http://schemas.microsoft.com/office/drawing/2014/main" id="{AA77CB11-AC91-47D3-9295-18F73A0C20BA}"/>
              </a:ext>
            </a:extLst>
          </p:cNvPr>
          <p:cNvSpPr/>
          <p:nvPr/>
        </p:nvSpPr>
        <p:spPr>
          <a:xfrm>
            <a:off x="6336196" y="4500493"/>
            <a:ext cx="1152128" cy="1152128"/>
          </a:xfrm>
          <a:prstGeom prst="irregularSeal1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id="{FB8CF2FF-F746-412A-BC83-1AAD4C8EFFE6}"/>
              </a:ext>
            </a:extLst>
          </p:cNvPr>
          <p:cNvSpPr/>
          <p:nvPr/>
        </p:nvSpPr>
        <p:spPr>
          <a:xfrm>
            <a:off x="1979712" y="4941168"/>
            <a:ext cx="504056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72509E-8A94-4150-BE01-689B8FCC51CB}"/>
              </a:ext>
            </a:extLst>
          </p:cNvPr>
          <p:cNvSpPr/>
          <p:nvPr/>
        </p:nvSpPr>
        <p:spPr>
          <a:xfrm>
            <a:off x="4860032" y="5527350"/>
            <a:ext cx="2016224" cy="72008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28FEBA-23C3-4095-A254-711DA44D6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1" y="6103697"/>
            <a:ext cx="668662" cy="7151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9A1190-73EC-45A1-88B4-EC9F22DB7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0" y="6103697"/>
            <a:ext cx="668662" cy="71514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63D6E4-2F61-4943-A62D-E02A09968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8" y="3646079"/>
            <a:ext cx="989083" cy="9285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F8504D-6949-4D9A-BF40-321BEC036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440" y="4498357"/>
            <a:ext cx="792088" cy="1028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B636D5-048D-4276-AB86-83A5B9BE6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9971" y="4293096"/>
            <a:ext cx="1037677" cy="11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C6A50-CE7E-437B-8FA9-1711BC33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768752" cy="5328592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>
            <a:extLst>
              <a:ext uri="{FF2B5EF4-FFF2-40B4-BE49-F238E27FC236}">
                <a16:creationId xmlns:a16="http://schemas.microsoft.com/office/drawing/2014/main" id="{D50C7F22-C285-4695-AD91-656D52B54E52}"/>
              </a:ext>
            </a:extLst>
          </p:cNvPr>
          <p:cNvSpPr/>
          <p:nvPr/>
        </p:nvSpPr>
        <p:spPr>
          <a:xfrm>
            <a:off x="890589" y="1714246"/>
            <a:ext cx="1872208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50 – 27 = 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3F06724-093A-451B-87F6-F385955777AA}"/>
              </a:ext>
            </a:extLst>
          </p:cNvPr>
          <p:cNvSpPr/>
          <p:nvPr/>
        </p:nvSpPr>
        <p:spPr>
          <a:xfrm>
            <a:off x="2555776" y="3184994"/>
            <a:ext cx="1872208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75 – 15 = </a:t>
            </a:r>
          </a:p>
        </p:txBody>
      </p:sp>
      <p:sp>
        <p:nvSpPr>
          <p:cNvPr id="7" name="Волна 6">
            <a:extLst>
              <a:ext uri="{FF2B5EF4-FFF2-40B4-BE49-F238E27FC236}">
                <a16:creationId xmlns:a16="http://schemas.microsoft.com/office/drawing/2014/main" id="{E9E22FAB-7E77-4134-B7BB-E820B40E8A4E}"/>
              </a:ext>
            </a:extLst>
          </p:cNvPr>
          <p:cNvSpPr/>
          <p:nvPr/>
        </p:nvSpPr>
        <p:spPr>
          <a:xfrm>
            <a:off x="3278079" y="1556792"/>
            <a:ext cx="2703380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30 + (25 – 9) =       </a:t>
            </a: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id="{DE2F6BC0-8433-40E6-AB15-748CF5089BE4}"/>
              </a:ext>
            </a:extLst>
          </p:cNvPr>
          <p:cNvSpPr/>
          <p:nvPr/>
        </p:nvSpPr>
        <p:spPr>
          <a:xfrm>
            <a:off x="4556210" y="3112986"/>
            <a:ext cx="1872208" cy="1080120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84 - 40 = </a:t>
            </a: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id="{B91AE7D9-2FDC-4D65-B8F5-A88EB66BAA4A}"/>
              </a:ext>
            </a:extLst>
          </p:cNvPr>
          <p:cNvSpPr/>
          <p:nvPr/>
        </p:nvSpPr>
        <p:spPr>
          <a:xfrm>
            <a:off x="6503774" y="1322480"/>
            <a:ext cx="1872208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45 + 5 = </a:t>
            </a:r>
          </a:p>
        </p:txBody>
      </p:sp>
      <p:sp>
        <p:nvSpPr>
          <p:cNvPr id="11" name="Волна 10">
            <a:extLst>
              <a:ext uri="{FF2B5EF4-FFF2-40B4-BE49-F238E27FC236}">
                <a16:creationId xmlns:a16="http://schemas.microsoft.com/office/drawing/2014/main" id="{D57FE390-78F6-4A7E-8090-1FCC8C9F34C6}"/>
              </a:ext>
            </a:extLst>
          </p:cNvPr>
          <p:cNvSpPr/>
          <p:nvPr/>
        </p:nvSpPr>
        <p:spPr>
          <a:xfrm>
            <a:off x="894656" y="1473186"/>
            <a:ext cx="1872208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Georgia" panose="02040502050405020303" pitchFamily="18" charset="0"/>
              </a:rPr>
              <a:t>Ро</a:t>
            </a:r>
            <a:r>
              <a:rPr lang="ru-RU" sz="2800" b="1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Волна 11">
            <a:extLst>
              <a:ext uri="{FF2B5EF4-FFF2-40B4-BE49-F238E27FC236}">
                <a16:creationId xmlns:a16="http://schemas.microsoft.com/office/drawing/2014/main" id="{373BD7A3-2B3F-4E82-9E2D-4FE40D06AC7C}"/>
              </a:ext>
            </a:extLst>
          </p:cNvPr>
          <p:cNvSpPr/>
          <p:nvPr/>
        </p:nvSpPr>
        <p:spPr>
          <a:xfrm>
            <a:off x="3282146" y="1291061"/>
            <a:ext cx="2703380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бин</a:t>
            </a:r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id="{A5C46140-D43E-439C-9497-AFC6B2AF1450}"/>
              </a:ext>
            </a:extLst>
          </p:cNvPr>
          <p:cNvSpPr/>
          <p:nvPr/>
        </p:nvSpPr>
        <p:spPr>
          <a:xfrm>
            <a:off x="6503774" y="1052736"/>
            <a:ext cx="1872208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зон</a:t>
            </a:r>
          </a:p>
        </p:txBody>
      </p:sp>
      <p:sp>
        <p:nvSpPr>
          <p:cNvPr id="14" name="Волна 13">
            <a:extLst>
              <a:ext uri="{FF2B5EF4-FFF2-40B4-BE49-F238E27FC236}">
                <a16:creationId xmlns:a16="http://schemas.microsoft.com/office/drawing/2014/main" id="{0CEC7221-595F-4622-92D2-9C9C6E67C4C4}"/>
              </a:ext>
            </a:extLst>
          </p:cNvPr>
          <p:cNvSpPr/>
          <p:nvPr/>
        </p:nvSpPr>
        <p:spPr>
          <a:xfrm>
            <a:off x="2555776" y="3447990"/>
            <a:ext cx="1872208" cy="1008112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eorgia" panose="02040502050405020303" pitchFamily="18" charset="0"/>
              </a:rPr>
              <a:t>Кру</a:t>
            </a:r>
            <a:r>
              <a:rPr lang="ru-RU" sz="2800" b="1" dirty="0"/>
              <a:t> </a:t>
            </a:r>
          </a:p>
        </p:txBody>
      </p:sp>
      <p:sp>
        <p:nvSpPr>
          <p:cNvPr id="15" name="Волна 14">
            <a:extLst>
              <a:ext uri="{FF2B5EF4-FFF2-40B4-BE49-F238E27FC236}">
                <a16:creationId xmlns:a16="http://schemas.microsoft.com/office/drawing/2014/main" id="{5AFB28E3-61B5-42FA-B276-E41296CBE3C2}"/>
              </a:ext>
            </a:extLst>
          </p:cNvPr>
          <p:cNvSpPr/>
          <p:nvPr/>
        </p:nvSpPr>
        <p:spPr>
          <a:xfrm>
            <a:off x="4573986" y="3447990"/>
            <a:ext cx="1872208" cy="1080120"/>
          </a:xfrm>
          <a:prstGeom prst="wave">
            <a:avLst/>
          </a:prstGeom>
          <a:scene3d>
            <a:camera prst="obliqueTop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latin typeface="Georgia" panose="02040502050405020303" pitchFamily="18" charset="0"/>
              </a:rPr>
              <a:t>зо</a:t>
            </a:r>
            <a:r>
              <a:rPr lang="ru-R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2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0409D9-6084-4811-B049-48C80BE89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072122BB-62A4-4315-8A91-78D80A2E0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09815A-7366-4E6D-A8BE-A8AA40A98B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2" r="18468"/>
          <a:stretch/>
        </p:blipFill>
        <p:spPr bwMode="auto">
          <a:xfrm>
            <a:off x="3131840" y="980728"/>
            <a:ext cx="3335114" cy="50334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98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C4ED20-0CE8-43F1-8937-868A8CE14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201" r="24012" b="12201"/>
          <a:stretch/>
        </p:blipFill>
        <p:spPr>
          <a:xfrm>
            <a:off x="6444208" y="1857915"/>
            <a:ext cx="2160240" cy="31421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57D7F0-657B-4B61-A5FE-441689223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27877"/>
            <a:ext cx="5328592" cy="580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C6A50-CE7E-437B-8FA9-1711BC33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775" y="1026318"/>
            <a:ext cx="4050450" cy="93610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AB0F4D3-3D44-4495-9FC9-EC6F5B42B9CA}"/>
              </a:ext>
            </a:extLst>
          </p:cNvPr>
          <p:cNvSpPr txBox="1">
            <a:spLocks/>
          </p:cNvSpPr>
          <p:nvPr/>
        </p:nvSpPr>
        <p:spPr>
          <a:xfrm>
            <a:off x="1835696" y="1844824"/>
            <a:ext cx="626469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«Сложение и вычитание двузначных чисел </a:t>
            </a:r>
          </a:p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100»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56B5C91-609A-4514-9F31-A345DC200C88}"/>
              </a:ext>
            </a:extLst>
          </p:cNvPr>
          <p:cNvSpPr txBox="1">
            <a:spLocks/>
          </p:cNvSpPr>
          <p:nvPr/>
        </p:nvSpPr>
        <p:spPr>
          <a:xfrm>
            <a:off x="6300192" y="546179"/>
            <a:ext cx="93610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506E3E9-FC02-4FA6-A0C5-E8C0730A9E3D}"/>
              </a:ext>
            </a:extLst>
          </p:cNvPr>
          <p:cNvSpPr txBox="1">
            <a:spLocks/>
          </p:cNvSpPr>
          <p:nvPr/>
        </p:nvSpPr>
        <p:spPr>
          <a:xfrm>
            <a:off x="-189529" y="3261067"/>
            <a:ext cx="405045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8D2DEDE-9DD5-4319-BF37-78812C0CFC54}"/>
              </a:ext>
            </a:extLst>
          </p:cNvPr>
          <p:cNvSpPr txBox="1">
            <a:spLocks/>
          </p:cNvSpPr>
          <p:nvPr/>
        </p:nvSpPr>
        <p:spPr>
          <a:xfrm>
            <a:off x="2411760" y="3549594"/>
            <a:ext cx="626469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приемы сложения и вычитания двузначных чисел </a:t>
            </a:r>
          </a:p>
          <a:p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100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0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id="{FB8CF2FF-F746-412A-BC83-1AAD4C8EFFE6}"/>
              </a:ext>
            </a:extLst>
          </p:cNvPr>
          <p:cNvSpPr/>
          <p:nvPr/>
        </p:nvSpPr>
        <p:spPr>
          <a:xfrm>
            <a:off x="1979712" y="4941168"/>
            <a:ext cx="504056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72509E-8A94-4150-BE01-689B8FCC51CB}"/>
              </a:ext>
            </a:extLst>
          </p:cNvPr>
          <p:cNvSpPr/>
          <p:nvPr/>
        </p:nvSpPr>
        <p:spPr>
          <a:xfrm>
            <a:off x="4860032" y="5527350"/>
            <a:ext cx="2016224" cy="72008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38276F-D1DE-49FE-A5E0-EB6DC34C2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6344" y="4930766"/>
            <a:ext cx="1037677" cy="11729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28FEBA-23C3-4095-A254-711DA44D6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1" y="6103697"/>
            <a:ext cx="668662" cy="7151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9A1190-73EC-45A1-88B4-EC9F22DB7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0" y="6103697"/>
            <a:ext cx="668662" cy="715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753B10-C21B-4ED3-B11E-27A232A59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1899" y="5136471"/>
            <a:ext cx="1037677" cy="11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6302 0.0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C6A50-CE7E-437B-8FA9-1711BC33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768752" cy="53285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диктант</a:t>
            </a:r>
          </a:p>
          <a:p>
            <a:pPr marL="514350" indent="-514350" algn="just">
              <a:buAutoNum type="arabicPeriod"/>
            </a:pP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Увеличте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на 15</a:t>
            </a:r>
          </a:p>
          <a:p>
            <a:pPr algn="just"/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Уменьшите 76 на 16</a:t>
            </a:r>
          </a:p>
          <a:p>
            <a:pPr algn="just"/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 startAt="3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7 десятков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вычте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десятка </a:t>
            </a:r>
          </a:p>
          <a:p>
            <a:pPr algn="just"/>
            <a:endParaRPr lang="ru-RU" sz="2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Уменьшаемое 85, вычитаемое 36, найдите разность…</a:t>
            </a: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На сколько надо увеличить 25, чтобы       </a:t>
            </a:r>
          </a:p>
          <a:p>
            <a:pPr algn="just"/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получить 50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9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нак умножения 6">
            <a:extLst>
              <a:ext uri="{FF2B5EF4-FFF2-40B4-BE49-F238E27FC236}">
                <a16:creationId xmlns:a16="http://schemas.microsoft.com/office/drawing/2014/main" id="{FB8CF2FF-F746-412A-BC83-1AAD4C8EFFE6}"/>
              </a:ext>
            </a:extLst>
          </p:cNvPr>
          <p:cNvSpPr/>
          <p:nvPr/>
        </p:nvSpPr>
        <p:spPr>
          <a:xfrm>
            <a:off x="1979712" y="4941168"/>
            <a:ext cx="504056" cy="5760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72509E-8A94-4150-BE01-689B8FCC51CB}"/>
              </a:ext>
            </a:extLst>
          </p:cNvPr>
          <p:cNvSpPr/>
          <p:nvPr/>
        </p:nvSpPr>
        <p:spPr>
          <a:xfrm>
            <a:off x="4860032" y="5527350"/>
            <a:ext cx="2016224" cy="72008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28FEBA-23C3-4095-A254-711DA44D6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1" y="6103697"/>
            <a:ext cx="668662" cy="7151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9A1190-73EC-45A1-88B4-EC9F22DB7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0" y="6103697"/>
            <a:ext cx="668662" cy="7151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753B10-C21B-4ED3-B11E-27A232A59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304" y="5216630"/>
            <a:ext cx="1037677" cy="11729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69C3D3-12E1-452E-9CA1-899F6150D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66541" y="3612594"/>
            <a:ext cx="1037677" cy="1172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63D6E4-2F61-4943-A62D-E02A099689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58" y="3646079"/>
            <a:ext cx="989083" cy="9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C6A50-CE7E-437B-8FA9-1711BC337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262" y="764704"/>
            <a:ext cx="4208512" cy="660276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 Африка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D2EBADB-A1BD-4F5A-BB6E-B080D3657C0D}"/>
              </a:ext>
            </a:extLst>
          </p:cNvPr>
          <p:cNvSpPr txBox="1">
            <a:spLocks/>
          </p:cNvSpPr>
          <p:nvPr/>
        </p:nvSpPr>
        <p:spPr>
          <a:xfrm>
            <a:off x="2843808" y="1844824"/>
            <a:ext cx="4824536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arenR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(36+ 54) - 50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64       88      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(74 – 36) + 62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63        25      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85 –  (26 + 29)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23      13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(57 + 13) – 50 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70      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2FC648-D561-414F-B66B-61CDF661F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438405" cy="22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406</Words>
  <Application>Microsoft Office PowerPoint</Application>
  <PresentationFormat>Экран (4:3)</PresentationFormat>
  <Paragraphs>58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Georgia</vt:lpstr>
      <vt:lpstr>Monotype Corsiva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 Шуберт  «Форель»</dc:title>
  <dc:creator>ПК</dc:creator>
  <cp:lastModifiedBy>User</cp:lastModifiedBy>
  <cp:revision>73</cp:revision>
  <cp:lastPrinted>2020-09-09T08:37:56Z</cp:lastPrinted>
  <dcterms:modified xsi:type="dcterms:W3CDTF">2021-11-09T22:38:05Z</dcterms:modified>
</cp:coreProperties>
</file>