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84" r:id="rId3"/>
    <p:sldId id="261" r:id="rId4"/>
    <p:sldId id="256" r:id="rId5"/>
    <p:sldId id="262" r:id="rId6"/>
    <p:sldId id="264" r:id="rId7"/>
    <p:sldId id="276" r:id="rId8"/>
    <p:sldId id="265" r:id="rId9"/>
    <p:sldId id="282" r:id="rId10"/>
    <p:sldId id="270" r:id="rId11"/>
    <p:sldId id="277" r:id="rId12"/>
    <p:sldId id="272" r:id="rId13"/>
    <p:sldId id="280" r:id="rId14"/>
    <p:sldId id="278" r:id="rId15"/>
    <p:sldId id="28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0099CC"/>
    <a:srgbClr val="FF9999"/>
    <a:srgbClr val="800000"/>
    <a:srgbClr val="FFCC66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238" autoAdjust="0"/>
  </p:normalViewPr>
  <p:slideViewPr>
    <p:cSldViewPr>
      <p:cViewPr varScale="1">
        <p:scale>
          <a:sx n="78" d="100"/>
          <a:sy n="78" d="100"/>
        </p:scale>
        <p:origin x="159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40BB7F-74F3-4D3A-A670-BA1CEB434B40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7D0CFA-F0F4-4227-AB3D-C370E13951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751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Ежегодно работая над проектами, всё больше и чаще возникает проблема, что же сделать? Проект должен быть экономичным И актуальным. Поразмыслив с учителем технологии, пришли к интересной идеи. После ремонта в школе, осталось много старой деревянной мебели. Решили найти ей применение. Являясь шефами детского сада №2 выбор определился. В группе для работы не хватает игровых стульев. Хотелось выплатить в идею не только практическую часть, но и донести смысл развивающей игры. Проектом стали стулья –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пазлы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7D0CFA-F0F4-4227-AB3D-C370E139515A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855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Ежегодно работая над проектами, всё больше и чаще возникает проблема, что же сделать? Проект должен быть экономичным И актуальным. Поразмыслив с учителем технологии, пришли к интересной идеи. После ремонта в школе, осталось много старой деревянной мебели. Решили найти ей применение. Являясь шефами детского сада №2 выбор определился. В группе для работы не хватает игровых стульев. Хотелось выплатить в идею не только практическую часть, но и донести смысл развивающей игры. Проектом стали стулья –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пазлы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7D0CFA-F0F4-4227-AB3D-C370E139515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14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368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983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6737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4637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6016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6149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5387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11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9849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1696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481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019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EB820467-6F9D-4A27-9C3E-B19561033EFD}"/>
              </a:ext>
            </a:extLst>
          </p:cNvPr>
          <p:cNvSpPr txBox="1">
            <a:spLocks/>
          </p:cNvSpPr>
          <p:nvPr/>
        </p:nvSpPr>
        <p:spPr>
          <a:xfrm>
            <a:off x="827584" y="1124744"/>
            <a:ext cx="7488832" cy="19740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i="1" dirty="0">
                <a:solidFill>
                  <a:srgbClr val="800000"/>
                </a:solidFill>
                <a:latin typeface="Monotype Corsiva" panose="03010101010201010101" pitchFamily="66" charset="0"/>
              </a:rPr>
              <a:t>УРОК </a:t>
            </a:r>
            <a:br>
              <a:rPr lang="ru-RU" sz="5400" b="1" i="1" dirty="0">
                <a:solidFill>
                  <a:srgbClr val="800000"/>
                </a:solidFill>
                <a:latin typeface="Monotype Corsiva" panose="03010101010201010101" pitchFamily="66" charset="0"/>
              </a:rPr>
            </a:br>
            <a:r>
              <a:rPr lang="ru-RU" sz="5400" b="1" i="1" dirty="0">
                <a:solidFill>
                  <a:srgbClr val="800000"/>
                </a:solidFill>
                <a:latin typeface="Monotype Corsiva" panose="03010101010201010101" pitchFamily="66" charset="0"/>
              </a:rPr>
              <a:t>МАТЕМАТИКИ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DA118638-69AF-41F2-886E-9C021686C9DE}"/>
              </a:ext>
            </a:extLst>
          </p:cNvPr>
          <p:cNvSpPr txBox="1">
            <a:spLocks/>
          </p:cNvSpPr>
          <p:nvPr/>
        </p:nvSpPr>
        <p:spPr>
          <a:xfrm>
            <a:off x="1403648" y="332656"/>
            <a:ext cx="6207979" cy="100811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80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fontAlgn="base">
              <a:spcAft>
                <a:spcPct val="0"/>
              </a:spcAft>
              <a:defRPr/>
            </a:pPr>
            <a:r>
              <a:rPr lang="ru-RU" sz="1600" b="1" dirty="0">
                <a:solidFill>
                  <a:srgbClr val="003300"/>
                </a:solidFill>
                <a:latin typeface="Constantia" pitchFamily="18" charset="0"/>
              </a:rPr>
              <a:t>МБОУ «</a:t>
            </a:r>
            <a:r>
              <a:rPr lang="ru-RU" sz="1600" b="1" dirty="0" err="1">
                <a:solidFill>
                  <a:srgbClr val="003300"/>
                </a:solidFill>
                <a:latin typeface="Constantia" pitchFamily="18" charset="0"/>
              </a:rPr>
              <a:t>Зеленонивский</a:t>
            </a:r>
            <a:r>
              <a:rPr lang="ru-RU" sz="1600" b="1" dirty="0">
                <a:solidFill>
                  <a:srgbClr val="003300"/>
                </a:solidFill>
                <a:latin typeface="Constantia" pitchFamily="18" charset="0"/>
              </a:rPr>
              <a:t> УВК»</a:t>
            </a:r>
            <a:endParaRPr lang="ru-RU" sz="4800" dirty="0">
              <a:solidFill>
                <a:srgbClr val="003300"/>
              </a:solidFill>
            </a:endParaRPr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B87764AC-1372-43C4-8E2C-26E23F408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7624" y="2996952"/>
            <a:ext cx="6912768" cy="295232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урока: «Сложение и вычитание двузначных чисел в пределах 100…»</a:t>
            </a:r>
          </a:p>
          <a:p>
            <a:pPr algn="just"/>
            <a:endParaRPr lang="ru-RU" sz="2600" b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урока: </a:t>
            </a:r>
            <a:r>
              <a:rPr lang="ru-RU" sz="26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повторение пройденного материала</a:t>
            </a:r>
          </a:p>
          <a:p>
            <a:pPr algn="just"/>
            <a:endParaRPr lang="ru-RU" sz="2600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6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Совершенствование вычислительных навыков, развитие коммуникативных навыков (метапредметные связи</a:t>
            </a:r>
            <a:r>
              <a:rPr lang="ru-RU" sz="20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63142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нак умножения 6">
            <a:extLst>
              <a:ext uri="{FF2B5EF4-FFF2-40B4-BE49-F238E27FC236}">
                <a16:creationId xmlns:a16="http://schemas.microsoft.com/office/drawing/2014/main" id="{FB8CF2FF-F746-412A-BC83-1AAD4C8EFFE6}"/>
              </a:ext>
            </a:extLst>
          </p:cNvPr>
          <p:cNvSpPr/>
          <p:nvPr/>
        </p:nvSpPr>
        <p:spPr>
          <a:xfrm>
            <a:off x="1979712" y="4941168"/>
            <a:ext cx="504056" cy="576064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272509E-8A94-4150-BE01-689B8FCC51CB}"/>
              </a:ext>
            </a:extLst>
          </p:cNvPr>
          <p:cNvSpPr/>
          <p:nvPr/>
        </p:nvSpPr>
        <p:spPr>
          <a:xfrm>
            <a:off x="4860032" y="5527350"/>
            <a:ext cx="2016224" cy="720080"/>
          </a:xfrm>
          <a:prstGeom prst="rect">
            <a:avLst/>
          </a:prstGeom>
          <a:solidFill>
            <a:srgbClr val="00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828FEBA-23C3-4095-A254-711DA44D67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021" y="6103697"/>
            <a:ext cx="668662" cy="71514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29A1190-73EC-45A1-88B4-EC9F22DB70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400" y="6103697"/>
            <a:ext cx="668662" cy="71514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769C3D3-12E1-452E-9CA1-899F6150D1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68745" y="3464643"/>
            <a:ext cx="1037677" cy="117293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163D6E4-2F61-4943-A62D-E02A099689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458" y="3646079"/>
            <a:ext cx="989083" cy="92850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CF8504D-6949-4D9A-BF40-321BEC03647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440" y="4498357"/>
            <a:ext cx="792088" cy="102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477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7.40741E-7 L 0.18507 0.1284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53" y="6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FAC6A50-CE7E-437B-8FA9-1711BC3377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49262" y="764704"/>
            <a:ext cx="4208512" cy="660276"/>
          </a:xfrm>
        </p:spPr>
        <p:txBody>
          <a:bodyPr/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Материк Австралия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7D2EBADB-A1BD-4F5A-BB6E-B080D3657C0D}"/>
              </a:ext>
            </a:extLst>
          </p:cNvPr>
          <p:cNvSpPr txBox="1">
            <a:spLocks/>
          </p:cNvSpPr>
          <p:nvPr/>
        </p:nvSpPr>
        <p:spPr>
          <a:xfrm>
            <a:off x="1331640" y="1442979"/>
            <a:ext cx="6984776" cy="371421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</a:p>
          <a:p>
            <a:pPr algn="just"/>
            <a:r>
              <a:rPr lang="ru-RU" b="1" dirty="0">
                <a:ln>
                  <a:solidFill>
                    <a:schemeClr val="tx2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соседа фермера </a:t>
            </a:r>
          </a:p>
          <a:p>
            <a:pPr algn="just"/>
            <a:r>
              <a:rPr lang="ru-RU" b="1" dirty="0">
                <a:ln>
                  <a:solidFill>
                    <a:schemeClr val="tx2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решили развести кенгуру. </a:t>
            </a:r>
          </a:p>
          <a:p>
            <a:pPr algn="just"/>
            <a:r>
              <a:rPr lang="ru-RU" b="1" dirty="0">
                <a:ln>
                  <a:solidFill>
                    <a:schemeClr val="tx2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фермера Джо паслись 46 кенгуру, а у фермера Патрика на 27 кенгуру меньше. Сколько кенгуру будет если              </a:t>
            </a:r>
          </a:p>
          <a:p>
            <a:pPr algn="just"/>
            <a:r>
              <a:rPr lang="ru-RU" b="1" dirty="0">
                <a:ln>
                  <a:solidFill>
                    <a:schemeClr val="tx2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объединить эти две фермы?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32B5C20-8F5C-4B08-8E92-38D405C4F7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620688"/>
            <a:ext cx="1656184" cy="215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647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357D7F0-657B-4B61-A5FE-4416892235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045" b="18974"/>
          <a:stretch/>
        </p:blipFill>
        <p:spPr>
          <a:xfrm>
            <a:off x="1907704" y="692696"/>
            <a:ext cx="6840760" cy="5361677"/>
          </a:xfrm>
          <a:prstGeom prst="rect">
            <a:avLst/>
          </a:prstGeom>
        </p:spPr>
      </p:pic>
      <p:sp>
        <p:nvSpPr>
          <p:cNvPr id="3" name="Взрыв: 8 точек 2">
            <a:extLst>
              <a:ext uri="{FF2B5EF4-FFF2-40B4-BE49-F238E27FC236}">
                <a16:creationId xmlns:a16="http://schemas.microsoft.com/office/drawing/2014/main" id="{076890F5-9A4C-4663-BF06-9A21E1A41452}"/>
              </a:ext>
            </a:extLst>
          </p:cNvPr>
          <p:cNvSpPr/>
          <p:nvPr/>
        </p:nvSpPr>
        <p:spPr>
          <a:xfrm>
            <a:off x="3347864" y="3933056"/>
            <a:ext cx="1152128" cy="1152128"/>
          </a:xfrm>
          <a:prstGeom prst="irregularSeal1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sp>
        <p:nvSpPr>
          <p:cNvPr id="6" name="Взрыв: 8 точек 5">
            <a:extLst>
              <a:ext uri="{FF2B5EF4-FFF2-40B4-BE49-F238E27FC236}">
                <a16:creationId xmlns:a16="http://schemas.microsoft.com/office/drawing/2014/main" id="{555E8D65-8FFB-4106-A175-074A00A3A3E8}"/>
              </a:ext>
            </a:extLst>
          </p:cNvPr>
          <p:cNvSpPr/>
          <p:nvPr/>
        </p:nvSpPr>
        <p:spPr>
          <a:xfrm>
            <a:off x="4729336" y="4365104"/>
            <a:ext cx="1152128" cy="1152128"/>
          </a:xfrm>
          <a:prstGeom prst="irregularSeal1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66CC"/>
              </a:solidFill>
            </a:endParaRPr>
          </a:p>
        </p:txBody>
      </p:sp>
      <p:sp>
        <p:nvSpPr>
          <p:cNvPr id="7" name="Взрыв: 8 точек 6">
            <a:extLst>
              <a:ext uri="{FF2B5EF4-FFF2-40B4-BE49-F238E27FC236}">
                <a16:creationId xmlns:a16="http://schemas.microsoft.com/office/drawing/2014/main" id="{AA77CB11-AC91-47D3-9295-18F73A0C20BA}"/>
              </a:ext>
            </a:extLst>
          </p:cNvPr>
          <p:cNvSpPr/>
          <p:nvPr/>
        </p:nvSpPr>
        <p:spPr>
          <a:xfrm>
            <a:off x="6336196" y="4500493"/>
            <a:ext cx="1152128" cy="1152128"/>
          </a:xfrm>
          <a:prstGeom prst="irregularSeal1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34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нак умножения 6">
            <a:extLst>
              <a:ext uri="{FF2B5EF4-FFF2-40B4-BE49-F238E27FC236}">
                <a16:creationId xmlns:a16="http://schemas.microsoft.com/office/drawing/2014/main" id="{FB8CF2FF-F746-412A-BC83-1AAD4C8EFFE6}"/>
              </a:ext>
            </a:extLst>
          </p:cNvPr>
          <p:cNvSpPr/>
          <p:nvPr/>
        </p:nvSpPr>
        <p:spPr>
          <a:xfrm>
            <a:off x="1979712" y="4941168"/>
            <a:ext cx="504056" cy="576064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272509E-8A94-4150-BE01-689B8FCC51CB}"/>
              </a:ext>
            </a:extLst>
          </p:cNvPr>
          <p:cNvSpPr/>
          <p:nvPr/>
        </p:nvSpPr>
        <p:spPr>
          <a:xfrm>
            <a:off x="4860032" y="5527350"/>
            <a:ext cx="2016224" cy="720080"/>
          </a:xfrm>
          <a:prstGeom prst="rect">
            <a:avLst/>
          </a:prstGeom>
          <a:solidFill>
            <a:srgbClr val="00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828FEBA-23C3-4095-A254-711DA44D67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021" y="6103697"/>
            <a:ext cx="668662" cy="71514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29A1190-73EC-45A1-88B4-EC9F22DB70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400" y="6103697"/>
            <a:ext cx="668662" cy="71514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163D6E4-2F61-4943-A62D-E02A099689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458" y="3646079"/>
            <a:ext cx="989083" cy="92850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CF8504D-6949-4D9A-BF40-321BEC0364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440" y="4498357"/>
            <a:ext cx="792088" cy="102899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7B636D5-048D-4276-AB86-83A5B9BE619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79971" y="4293096"/>
            <a:ext cx="1037677" cy="117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309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FAC6A50-CE7E-437B-8FA9-1711BC3377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7664" y="764704"/>
            <a:ext cx="6768752" cy="5328592"/>
          </a:xfrm>
        </p:spPr>
        <p:txBody>
          <a:bodyPr>
            <a:normAutofit/>
          </a:bodyPr>
          <a:lstStyle/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  <a:p>
            <a:endParaRPr lang="ru-RU" sz="26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410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олна 4">
            <a:extLst>
              <a:ext uri="{FF2B5EF4-FFF2-40B4-BE49-F238E27FC236}">
                <a16:creationId xmlns:a16="http://schemas.microsoft.com/office/drawing/2014/main" id="{D50C7F22-C285-4695-AD91-656D52B54E52}"/>
              </a:ext>
            </a:extLst>
          </p:cNvPr>
          <p:cNvSpPr/>
          <p:nvPr/>
        </p:nvSpPr>
        <p:spPr>
          <a:xfrm>
            <a:off x="890589" y="1714246"/>
            <a:ext cx="1872208" cy="1008112"/>
          </a:xfrm>
          <a:prstGeom prst="wave">
            <a:avLst/>
          </a:prstGeom>
          <a:scene3d>
            <a:camera prst="obliqueTop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50 – 27 = </a:t>
            </a: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43F06724-093A-451B-87F6-F385955777AA}"/>
              </a:ext>
            </a:extLst>
          </p:cNvPr>
          <p:cNvSpPr/>
          <p:nvPr/>
        </p:nvSpPr>
        <p:spPr>
          <a:xfrm>
            <a:off x="2555776" y="3184994"/>
            <a:ext cx="1872208" cy="1008112"/>
          </a:xfrm>
          <a:prstGeom prst="wave">
            <a:avLst/>
          </a:prstGeom>
          <a:scene3d>
            <a:camera prst="obliqueTop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75 – 15 = </a:t>
            </a:r>
          </a:p>
        </p:txBody>
      </p:sp>
      <p:sp>
        <p:nvSpPr>
          <p:cNvPr id="7" name="Волна 6">
            <a:extLst>
              <a:ext uri="{FF2B5EF4-FFF2-40B4-BE49-F238E27FC236}">
                <a16:creationId xmlns:a16="http://schemas.microsoft.com/office/drawing/2014/main" id="{E9E22FAB-7E77-4134-B7BB-E820B40E8A4E}"/>
              </a:ext>
            </a:extLst>
          </p:cNvPr>
          <p:cNvSpPr/>
          <p:nvPr/>
        </p:nvSpPr>
        <p:spPr>
          <a:xfrm>
            <a:off x="3278079" y="1556792"/>
            <a:ext cx="2703380" cy="1008112"/>
          </a:xfrm>
          <a:prstGeom prst="wave">
            <a:avLst/>
          </a:prstGeom>
          <a:scene3d>
            <a:camera prst="obliqueTop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30 + (25 – 9) =       </a:t>
            </a:r>
          </a:p>
        </p:txBody>
      </p:sp>
      <p:sp>
        <p:nvSpPr>
          <p:cNvPr id="8" name="Волна 7">
            <a:extLst>
              <a:ext uri="{FF2B5EF4-FFF2-40B4-BE49-F238E27FC236}">
                <a16:creationId xmlns:a16="http://schemas.microsoft.com/office/drawing/2014/main" id="{DE2F6BC0-8433-40E6-AB15-748CF5089BE4}"/>
              </a:ext>
            </a:extLst>
          </p:cNvPr>
          <p:cNvSpPr/>
          <p:nvPr/>
        </p:nvSpPr>
        <p:spPr>
          <a:xfrm>
            <a:off x="4556210" y="3112986"/>
            <a:ext cx="1872208" cy="1080120"/>
          </a:xfrm>
          <a:prstGeom prst="wave">
            <a:avLst/>
          </a:prstGeom>
          <a:scene3d>
            <a:camera prst="obliqueTop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84 - 40 = </a:t>
            </a:r>
          </a:p>
        </p:txBody>
      </p:sp>
      <p:sp>
        <p:nvSpPr>
          <p:cNvPr id="9" name="Волна 8">
            <a:extLst>
              <a:ext uri="{FF2B5EF4-FFF2-40B4-BE49-F238E27FC236}">
                <a16:creationId xmlns:a16="http://schemas.microsoft.com/office/drawing/2014/main" id="{B91AE7D9-2FDC-4D65-B8F5-A88EB66BAA4A}"/>
              </a:ext>
            </a:extLst>
          </p:cNvPr>
          <p:cNvSpPr/>
          <p:nvPr/>
        </p:nvSpPr>
        <p:spPr>
          <a:xfrm>
            <a:off x="6503774" y="1322480"/>
            <a:ext cx="1872208" cy="1008112"/>
          </a:xfrm>
          <a:prstGeom prst="wave">
            <a:avLst/>
          </a:prstGeom>
          <a:scene3d>
            <a:camera prst="obliqueTop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45 + 5 = </a:t>
            </a:r>
          </a:p>
        </p:txBody>
      </p:sp>
      <p:sp>
        <p:nvSpPr>
          <p:cNvPr id="11" name="Волна 10">
            <a:extLst>
              <a:ext uri="{FF2B5EF4-FFF2-40B4-BE49-F238E27FC236}">
                <a16:creationId xmlns:a16="http://schemas.microsoft.com/office/drawing/2014/main" id="{D57FE390-78F6-4A7E-8090-1FCC8C9F34C6}"/>
              </a:ext>
            </a:extLst>
          </p:cNvPr>
          <p:cNvSpPr/>
          <p:nvPr/>
        </p:nvSpPr>
        <p:spPr>
          <a:xfrm>
            <a:off x="894656" y="1473186"/>
            <a:ext cx="1872208" cy="1008112"/>
          </a:xfrm>
          <a:prstGeom prst="wave">
            <a:avLst/>
          </a:prstGeom>
          <a:scene3d>
            <a:camera prst="obliqueTop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latin typeface="Georgia" panose="02040502050405020303" pitchFamily="18" charset="0"/>
              </a:rPr>
              <a:t>Ро</a:t>
            </a:r>
            <a:r>
              <a:rPr lang="ru-RU" sz="2800" b="1" dirty="0">
                <a:latin typeface="Georgia" panose="02040502050405020303" pitchFamily="18" charset="0"/>
              </a:rPr>
              <a:t> </a:t>
            </a:r>
          </a:p>
        </p:txBody>
      </p:sp>
      <p:sp>
        <p:nvSpPr>
          <p:cNvPr id="12" name="Волна 11">
            <a:extLst>
              <a:ext uri="{FF2B5EF4-FFF2-40B4-BE49-F238E27FC236}">
                <a16:creationId xmlns:a16="http://schemas.microsoft.com/office/drawing/2014/main" id="{373BD7A3-2B3F-4E82-9E2D-4FE40D06AC7C}"/>
              </a:ext>
            </a:extLst>
          </p:cNvPr>
          <p:cNvSpPr/>
          <p:nvPr/>
        </p:nvSpPr>
        <p:spPr>
          <a:xfrm>
            <a:off x="3282146" y="1291061"/>
            <a:ext cx="2703380" cy="1008112"/>
          </a:xfrm>
          <a:prstGeom prst="wave">
            <a:avLst/>
          </a:prstGeom>
          <a:scene3d>
            <a:camera prst="obliqueTop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Georgia" panose="02040502050405020303" pitchFamily="18" charset="0"/>
              </a:rPr>
              <a:t>бин</a:t>
            </a:r>
          </a:p>
        </p:txBody>
      </p:sp>
      <p:sp>
        <p:nvSpPr>
          <p:cNvPr id="13" name="Волна 12">
            <a:extLst>
              <a:ext uri="{FF2B5EF4-FFF2-40B4-BE49-F238E27FC236}">
                <a16:creationId xmlns:a16="http://schemas.microsoft.com/office/drawing/2014/main" id="{A5C46140-D43E-439C-9497-AFC6B2AF1450}"/>
              </a:ext>
            </a:extLst>
          </p:cNvPr>
          <p:cNvSpPr/>
          <p:nvPr/>
        </p:nvSpPr>
        <p:spPr>
          <a:xfrm>
            <a:off x="6503774" y="1052736"/>
            <a:ext cx="1872208" cy="1008112"/>
          </a:xfrm>
          <a:prstGeom prst="wave">
            <a:avLst/>
          </a:prstGeom>
          <a:scene3d>
            <a:camera prst="obliqueTop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Georgia" panose="02040502050405020303" pitchFamily="18" charset="0"/>
              </a:rPr>
              <a:t>зон</a:t>
            </a:r>
          </a:p>
        </p:txBody>
      </p:sp>
      <p:sp>
        <p:nvSpPr>
          <p:cNvPr id="14" name="Волна 13">
            <a:extLst>
              <a:ext uri="{FF2B5EF4-FFF2-40B4-BE49-F238E27FC236}">
                <a16:creationId xmlns:a16="http://schemas.microsoft.com/office/drawing/2014/main" id="{0CEC7221-595F-4622-92D2-9C9C6E67C4C4}"/>
              </a:ext>
            </a:extLst>
          </p:cNvPr>
          <p:cNvSpPr/>
          <p:nvPr/>
        </p:nvSpPr>
        <p:spPr>
          <a:xfrm>
            <a:off x="2555776" y="3447990"/>
            <a:ext cx="1872208" cy="1008112"/>
          </a:xfrm>
          <a:prstGeom prst="wave">
            <a:avLst/>
          </a:prstGeom>
          <a:scene3d>
            <a:camera prst="obliqueTop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Georgia" panose="02040502050405020303" pitchFamily="18" charset="0"/>
              </a:rPr>
              <a:t>Кру</a:t>
            </a:r>
            <a:r>
              <a:rPr lang="ru-RU" sz="2800" b="1" dirty="0"/>
              <a:t> </a:t>
            </a:r>
          </a:p>
        </p:txBody>
      </p:sp>
      <p:sp>
        <p:nvSpPr>
          <p:cNvPr id="15" name="Волна 14">
            <a:extLst>
              <a:ext uri="{FF2B5EF4-FFF2-40B4-BE49-F238E27FC236}">
                <a16:creationId xmlns:a16="http://schemas.microsoft.com/office/drawing/2014/main" id="{5AFB28E3-61B5-42FA-B276-E41296CBE3C2}"/>
              </a:ext>
            </a:extLst>
          </p:cNvPr>
          <p:cNvSpPr/>
          <p:nvPr/>
        </p:nvSpPr>
        <p:spPr>
          <a:xfrm>
            <a:off x="4573986" y="3447990"/>
            <a:ext cx="1872208" cy="1080120"/>
          </a:xfrm>
          <a:prstGeom prst="wave">
            <a:avLst/>
          </a:prstGeom>
          <a:scene3d>
            <a:camera prst="obliqueTop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latin typeface="Georgia" panose="02040502050405020303" pitchFamily="18" charset="0"/>
              </a:rPr>
              <a:t>зо</a:t>
            </a:r>
            <a:r>
              <a:rPr lang="ru-RU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42273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60409D9-6084-4811-B049-48C80BE89A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одзаголовок 6">
            <a:extLst>
              <a:ext uri="{FF2B5EF4-FFF2-40B4-BE49-F238E27FC236}">
                <a16:creationId xmlns:a16="http://schemas.microsoft.com/office/drawing/2014/main" id="{072122BB-62A4-4315-8A91-78D80A2E06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109815A-7366-4E6D-A8BE-A8AA40A98BBE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2" r="18468"/>
          <a:stretch/>
        </p:blipFill>
        <p:spPr bwMode="auto">
          <a:xfrm>
            <a:off x="3131840" y="980728"/>
            <a:ext cx="3335114" cy="50334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10985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8C4ED20-0CE8-43F1-8937-868A8CE148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3" t="12201" r="24012" b="12201"/>
          <a:stretch/>
        </p:blipFill>
        <p:spPr>
          <a:xfrm>
            <a:off x="6444208" y="1857915"/>
            <a:ext cx="2160240" cy="314216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357D7F0-657B-4B61-A5FE-4416892235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527877"/>
            <a:ext cx="5328592" cy="5802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883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FAC6A50-CE7E-437B-8FA9-1711BC3377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46775" y="1026318"/>
            <a:ext cx="4050450" cy="936104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урока: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3AB0F4D3-3D44-4495-9FC9-EC6F5B42B9CA}"/>
              </a:ext>
            </a:extLst>
          </p:cNvPr>
          <p:cNvSpPr txBox="1">
            <a:spLocks/>
          </p:cNvSpPr>
          <p:nvPr/>
        </p:nvSpPr>
        <p:spPr>
          <a:xfrm>
            <a:off x="1835696" y="1844824"/>
            <a:ext cx="6264696" cy="144016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«Сложение и вычитание двузначных чисел </a:t>
            </a:r>
          </a:p>
          <a:p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пределах 100»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356B5C91-609A-4514-9F31-A345DC200C88}"/>
              </a:ext>
            </a:extLst>
          </p:cNvPr>
          <p:cNvSpPr txBox="1">
            <a:spLocks/>
          </p:cNvSpPr>
          <p:nvPr/>
        </p:nvSpPr>
        <p:spPr>
          <a:xfrm>
            <a:off x="6300192" y="546179"/>
            <a:ext cx="936104" cy="1440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A506E3E9-FC02-4FA6-A0C5-E8C0730A9E3D}"/>
              </a:ext>
            </a:extLst>
          </p:cNvPr>
          <p:cNvSpPr txBox="1">
            <a:spLocks/>
          </p:cNvSpPr>
          <p:nvPr/>
        </p:nvSpPr>
        <p:spPr>
          <a:xfrm>
            <a:off x="-189529" y="3261067"/>
            <a:ext cx="4050450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68D2DEDE-9DD5-4319-BF37-78812C0CFC54}"/>
              </a:ext>
            </a:extLst>
          </p:cNvPr>
          <p:cNvSpPr txBox="1">
            <a:spLocks/>
          </p:cNvSpPr>
          <p:nvPr/>
        </p:nvSpPr>
        <p:spPr>
          <a:xfrm>
            <a:off x="2411760" y="3549594"/>
            <a:ext cx="6264696" cy="144016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Повторить приемы сложения и вычитания двузначных чисел </a:t>
            </a:r>
          </a:p>
          <a:p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пределах 100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03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нак умножения 6">
            <a:extLst>
              <a:ext uri="{FF2B5EF4-FFF2-40B4-BE49-F238E27FC236}">
                <a16:creationId xmlns:a16="http://schemas.microsoft.com/office/drawing/2014/main" id="{FB8CF2FF-F746-412A-BC83-1AAD4C8EFFE6}"/>
              </a:ext>
            </a:extLst>
          </p:cNvPr>
          <p:cNvSpPr/>
          <p:nvPr/>
        </p:nvSpPr>
        <p:spPr>
          <a:xfrm>
            <a:off x="1979712" y="4941168"/>
            <a:ext cx="504056" cy="576064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272509E-8A94-4150-BE01-689B8FCC51CB}"/>
              </a:ext>
            </a:extLst>
          </p:cNvPr>
          <p:cNvSpPr/>
          <p:nvPr/>
        </p:nvSpPr>
        <p:spPr>
          <a:xfrm>
            <a:off x="4860032" y="5527350"/>
            <a:ext cx="2016224" cy="720080"/>
          </a:xfrm>
          <a:prstGeom prst="rect">
            <a:avLst/>
          </a:prstGeom>
          <a:solidFill>
            <a:srgbClr val="00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138276F-D1DE-49FE-A5E0-EB6DC34C26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96344" y="4930766"/>
            <a:ext cx="1037677" cy="117293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828FEBA-23C3-4095-A254-711DA44D67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021" y="6103697"/>
            <a:ext cx="668662" cy="71514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29A1190-73EC-45A1-88B4-EC9F22DB70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400" y="6103697"/>
            <a:ext cx="668662" cy="71514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1753B10-C21B-4ED3-B11E-27A232A59A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61899" y="5136471"/>
            <a:ext cx="1037677" cy="117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088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85185E-6 L 0.26302 0.0631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42" y="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FAC6A50-CE7E-437B-8FA9-1711BC3377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7664" y="764704"/>
            <a:ext cx="6768752" cy="532859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Математический диктант</a:t>
            </a:r>
          </a:p>
          <a:p>
            <a:pPr marL="514350" indent="-514350" algn="just">
              <a:buAutoNum type="arabicPeriod"/>
            </a:pPr>
            <a:r>
              <a:rPr lang="ru-RU" sz="26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Увеличте</a:t>
            </a:r>
            <a:r>
              <a:rPr lang="ru-RU" sz="2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23 на 15</a:t>
            </a:r>
          </a:p>
          <a:p>
            <a:pPr algn="just"/>
            <a:endParaRPr lang="ru-RU" sz="26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AutoNum type="arabicPeriod" startAt="2"/>
            </a:pPr>
            <a:r>
              <a:rPr lang="ru-RU" sz="2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Уменьшите 76 на 16</a:t>
            </a:r>
          </a:p>
          <a:p>
            <a:pPr algn="just"/>
            <a:endParaRPr lang="ru-RU" sz="26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AutoNum type="arabicPeriod" startAt="3"/>
            </a:pPr>
            <a:r>
              <a:rPr lang="ru-RU" sz="2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7 десятков </a:t>
            </a:r>
            <a:r>
              <a:rPr lang="ru-RU" sz="26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вычте</a:t>
            </a:r>
            <a:r>
              <a:rPr lang="ru-RU" sz="2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десятка </a:t>
            </a:r>
          </a:p>
          <a:p>
            <a:pPr algn="just"/>
            <a:endParaRPr lang="ru-RU" sz="26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  Уменьшаемое 85, вычитаемое 36, найдите разность…</a:t>
            </a:r>
          </a:p>
          <a:p>
            <a:pPr algn="just"/>
            <a:r>
              <a:rPr lang="ru-RU" sz="2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 На сколько надо увеличить 25, чтобы       </a:t>
            </a:r>
          </a:p>
          <a:p>
            <a:pPr algn="just"/>
            <a:r>
              <a:rPr lang="ru-RU" sz="2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получить 50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596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нак умножения 6">
            <a:extLst>
              <a:ext uri="{FF2B5EF4-FFF2-40B4-BE49-F238E27FC236}">
                <a16:creationId xmlns:a16="http://schemas.microsoft.com/office/drawing/2014/main" id="{FB8CF2FF-F746-412A-BC83-1AAD4C8EFFE6}"/>
              </a:ext>
            </a:extLst>
          </p:cNvPr>
          <p:cNvSpPr/>
          <p:nvPr/>
        </p:nvSpPr>
        <p:spPr>
          <a:xfrm>
            <a:off x="1979712" y="4941168"/>
            <a:ext cx="504056" cy="576064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272509E-8A94-4150-BE01-689B8FCC51CB}"/>
              </a:ext>
            </a:extLst>
          </p:cNvPr>
          <p:cNvSpPr/>
          <p:nvPr/>
        </p:nvSpPr>
        <p:spPr>
          <a:xfrm>
            <a:off x="4860032" y="5527350"/>
            <a:ext cx="2016224" cy="720080"/>
          </a:xfrm>
          <a:prstGeom prst="rect">
            <a:avLst/>
          </a:prstGeom>
          <a:solidFill>
            <a:srgbClr val="00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828FEBA-23C3-4095-A254-711DA44D67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021" y="6103697"/>
            <a:ext cx="668662" cy="71514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29A1190-73EC-45A1-88B4-EC9F22DB70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400" y="6103697"/>
            <a:ext cx="668662" cy="71514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1753B10-C21B-4ED3-B11E-27A232A59A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72304" y="5216630"/>
            <a:ext cx="1037677" cy="117293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769C3D3-12E1-452E-9CA1-899F6150D1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66541" y="3612594"/>
            <a:ext cx="1037677" cy="117293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163D6E4-2F61-4943-A62D-E02A099689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458" y="3646079"/>
            <a:ext cx="989083" cy="92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38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FAC6A50-CE7E-437B-8FA9-1711BC3377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49262" y="764704"/>
            <a:ext cx="4208512" cy="660276"/>
          </a:xfrm>
        </p:spPr>
        <p:txBody>
          <a:bodyPr/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Материк Африка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7D2EBADB-A1BD-4F5A-BB6E-B080D3657C0D}"/>
              </a:ext>
            </a:extLst>
          </p:cNvPr>
          <p:cNvSpPr txBox="1">
            <a:spLocks/>
          </p:cNvSpPr>
          <p:nvPr/>
        </p:nvSpPr>
        <p:spPr>
          <a:xfrm>
            <a:off x="2843808" y="1844824"/>
            <a:ext cx="4824536" cy="3600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AutoNum type="arabicParenR"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(36+ 54) - 50</a:t>
            </a:r>
          </a:p>
          <a:p>
            <a:pPr algn="just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64       88       </a:t>
            </a:r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</a:p>
          <a:p>
            <a:pPr algn="just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 (74 – 36) + 62 </a:t>
            </a:r>
          </a:p>
          <a:p>
            <a:pPr algn="just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63        25       </a:t>
            </a:r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  <a:p>
            <a:pPr algn="just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 85 –  (26 + 29) </a:t>
            </a:r>
          </a:p>
          <a:p>
            <a:pPr algn="just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23      13</a:t>
            </a:r>
          </a:p>
          <a:p>
            <a:pPr algn="just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 (57 + 13) – 50 </a:t>
            </a:r>
          </a:p>
          <a:p>
            <a:pPr algn="just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70       </a:t>
            </a:r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75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2FC648-D561-414F-B66B-61CDF661F4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16632"/>
            <a:ext cx="2438405" cy="2289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879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</TotalTime>
  <Words>406</Words>
  <Application>Microsoft Office PowerPoint</Application>
  <PresentationFormat>Экран (4:3)</PresentationFormat>
  <Paragraphs>58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Constantia</vt:lpstr>
      <vt:lpstr>Georgia</vt:lpstr>
      <vt:lpstr>Monotype Corsiva</vt:lpstr>
      <vt:lpstr>Times New Roman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Франц Шуберт  «Форель»</dc:title>
  <dc:creator>ПК</dc:creator>
  <cp:lastModifiedBy>User</cp:lastModifiedBy>
  <cp:revision>73</cp:revision>
  <cp:lastPrinted>2020-09-09T08:37:56Z</cp:lastPrinted>
  <dcterms:modified xsi:type="dcterms:W3CDTF">2021-11-09T22:38:05Z</dcterms:modified>
</cp:coreProperties>
</file>