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69" r:id="rId3"/>
    <p:sldId id="257" r:id="rId4"/>
    <p:sldId id="258" r:id="rId5"/>
    <p:sldId id="259" r:id="rId6"/>
    <p:sldId id="263" r:id="rId7"/>
    <p:sldId id="262" r:id="rId8"/>
    <p:sldId id="264" r:id="rId9"/>
    <p:sldId id="270" r:id="rId10"/>
    <p:sldId id="271" r:id="rId11"/>
    <p:sldId id="272" r:id="rId12"/>
    <p:sldId id="273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35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09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A793FE-1766-40BC-A409-2EB221DD21C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7FB76-9D18-4F98-927E-E74E7CDD75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4161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7FB76-9D18-4F98-927E-E74E7CDD75C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7FB76-9D18-4F98-927E-E74E7CDD75C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7FB76-9D18-4F98-927E-E74E7CDD75C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BBDA9-AF0A-4A09-BF7C-7DB28987E2ED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2279-40FF-4B60-B02B-EE475BB1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928670"/>
            <a:ext cx="8429684" cy="2714643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Проектная деятельность в начальной школе</a:t>
            </a: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Составитель: 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</a:rPr>
              <a:t>Белокурова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 Л.В.</a:t>
            </a:r>
            <a:b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</a:rPr>
              <a:t>Акутина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 Т.В.</a:t>
            </a:r>
            <a:b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Спортивно-оздоровительное воспитание.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Твой режим дня.</a:t>
            </a:r>
          </a:p>
          <a:p>
            <a:r>
              <a:rPr lang="ru-RU" b="1" i="1" dirty="0" smtClean="0">
                <a:solidFill>
                  <a:srgbClr val="007635"/>
                </a:solidFill>
              </a:rPr>
              <a:t>Зелёная аптека.</a:t>
            </a:r>
          </a:p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Витаминная страна.</a:t>
            </a:r>
          </a:p>
          <a:p>
            <a:r>
              <a:rPr lang="ru-RU" b="1" i="1" dirty="0" err="1" smtClean="0">
                <a:solidFill>
                  <a:srgbClr val="FF0000"/>
                </a:solidFill>
              </a:rPr>
              <a:t>Физминутки</a:t>
            </a:r>
            <a:r>
              <a:rPr lang="ru-RU" b="1" i="1" dirty="0" smtClean="0">
                <a:solidFill>
                  <a:srgbClr val="FF0000"/>
                </a:solidFill>
              </a:rPr>
              <a:t> – не ради шутки.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В гостях у </a:t>
            </a:r>
            <a:r>
              <a:rPr lang="ru-RU" b="1" i="1" dirty="0" err="1" smtClean="0">
                <a:solidFill>
                  <a:srgbClr val="FFC000"/>
                </a:solidFill>
              </a:rPr>
              <a:t>Мойдодыра</a:t>
            </a:r>
            <a:r>
              <a:rPr lang="ru-RU" b="1" i="1" dirty="0" smtClean="0">
                <a:solidFill>
                  <a:srgbClr val="FFC000"/>
                </a:solidFill>
              </a:rPr>
              <a:t>.</a:t>
            </a:r>
          </a:p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Папа, мама, я – спортивная семья.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Безопасный город.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Правильное питание.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Нравственно-патриотическое воспитание.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Люблю тебя, мой край родной.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Страницы истории моего города – страницы жизни моей семьи.</a:t>
            </a:r>
          </a:p>
          <a:p>
            <a:r>
              <a:rPr lang="ru-RU" b="1" i="1" dirty="0" smtClean="0">
                <a:solidFill>
                  <a:srgbClr val="007635"/>
                </a:solidFill>
              </a:rPr>
              <a:t>Моя зелёная планета.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Подъезд моей мечты.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Золотые руки русского народа.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Город будущего.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635"/>
                </a:solidFill>
              </a:rPr>
              <a:t>Экологическое воспитание.</a:t>
            </a:r>
            <a:endParaRPr lang="ru-RU" b="1" dirty="0">
              <a:solidFill>
                <a:srgbClr val="007635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Жалобная книга природы.</a:t>
            </a:r>
          </a:p>
          <a:p>
            <a:r>
              <a:rPr lang="ru-RU" b="1" i="1" dirty="0" smtClean="0">
                <a:solidFill>
                  <a:srgbClr val="00B0F0"/>
                </a:solidFill>
              </a:rPr>
              <a:t>Чистый пруд – чистая совесть.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Экологический дизайн школьного двора.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Покормите птиц зимой.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Подходы к отходам.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Выходной день на природе.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Красная книга моего города.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Мой четвероногий друг.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Этическое и эстетическое воспитание.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Школа вежливых наук.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Позвольте пригласить на бал.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Встречают по одёжке.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История маленького зёрнышка.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Слово – не воробей.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Остров добрых дел.</a:t>
            </a:r>
          </a:p>
          <a:p>
            <a:r>
              <a:rPr lang="ru-RU" b="1" i="1" dirty="0" smtClean="0">
                <a:solidFill>
                  <a:srgbClr val="FFFF00"/>
                </a:solidFill>
              </a:rPr>
              <a:t>Осеннее царство.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Новогодняя сказка.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</a:rPr>
              <a:t>Актуальность темы.</a:t>
            </a:r>
            <a:endParaRPr lang="ru-RU" sz="5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b="1" dirty="0" smtClean="0"/>
              <a:t>Проектно – исследовательская деятельность:</a:t>
            </a:r>
          </a:p>
          <a:p>
            <a:pPr>
              <a:buNone/>
            </a:pPr>
            <a:r>
              <a:rPr lang="ru-RU" sz="2800" dirty="0" smtClean="0"/>
              <a:t> -</a:t>
            </a:r>
            <a:r>
              <a:rPr lang="en-US" sz="2800" dirty="0" smtClean="0"/>
              <a:t> </a:t>
            </a:r>
            <a:r>
              <a:rPr lang="ru-RU" sz="2800" dirty="0" smtClean="0"/>
              <a:t> </a:t>
            </a:r>
            <a:r>
              <a:rPr lang="ru-RU" sz="2400" i="1" dirty="0" smtClean="0"/>
              <a:t>учит детей ставить и решать проблемы, которые требуют не только применение полученных знаний, но и приобретения новых в рамках самостоятельного и совместного со взрослыми исследования;</a:t>
            </a:r>
          </a:p>
          <a:p>
            <a:pPr>
              <a:buFontTx/>
              <a:buChar char="-"/>
            </a:pPr>
            <a:r>
              <a:rPr lang="ru-RU" sz="2400" i="1" dirty="0" smtClean="0"/>
              <a:t>раскрывает личностные качества;</a:t>
            </a:r>
          </a:p>
          <a:p>
            <a:pPr>
              <a:buFontTx/>
              <a:buChar char="-"/>
            </a:pPr>
            <a:r>
              <a:rPr lang="ru-RU" sz="2400" i="1" dirty="0" smtClean="0"/>
              <a:t>повышает самооценку, интерес к учебной деятельности;</a:t>
            </a:r>
          </a:p>
          <a:p>
            <a:pPr>
              <a:buFontTx/>
              <a:buChar char="-"/>
            </a:pPr>
            <a:r>
              <a:rPr lang="ru-RU" sz="2400" i="1" dirty="0" smtClean="0"/>
              <a:t>помогает школьникам чувствовать себя уверенно в нестандартных ситуациях;</a:t>
            </a:r>
          </a:p>
          <a:p>
            <a:pPr>
              <a:buFontTx/>
              <a:buChar char="-"/>
            </a:pPr>
            <a:r>
              <a:rPr lang="ru-RU" sz="2400" i="1" dirty="0" smtClean="0"/>
              <a:t>повышает адаптивные возможности и творчество.</a:t>
            </a:r>
          </a:p>
          <a:p>
            <a:pPr>
              <a:buFontTx/>
              <a:buChar char="-"/>
            </a:pPr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21444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Основные понятия.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643050"/>
            <a:ext cx="7929618" cy="450059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C000"/>
                </a:solidFill>
              </a:rPr>
              <a:t>Проект – в буквальном переводе с латинского – «брошенный вперёд».</a:t>
            </a:r>
          </a:p>
          <a:p>
            <a:r>
              <a:rPr lang="ru-RU" sz="3600" dirty="0" smtClean="0">
                <a:solidFill>
                  <a:srgbClr val="FFC000"/>
                </a:solidFill>
              </a:rPr>
              <a:t>В словарях – план, замысел, текст или чертёж чего-либо, предваряющий его создание.</a:t>
            </a:r>
          </a:p>
          <a:p>
            <a:r>
              <a:rPr lang="ru-RU" sz="3600" dirty="0" smtClean="0">
                <a:solidFill>
                  <a:srgbClr val="FFC000"/>
                </a:solidFill>
              </a:rPr>
              <a:t>Проект – прототип, прообраз какого-либо объекта, вида деятельности и т. п., а проектирование превращается в процесс создания проекта.</a:t>
            </a:r>
            <a:endParaRPr lang="ru-RU" sz="3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Учебный проект это: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4348" y="1571612"/>
            <a:ext cx="804389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задание для </a:t>
            </a:r>
            <a:r>
              <a:rPr lang="ru-RU" dirty="0" err="1" smtClean="0"/>
              <a:t>учащихся,сформулирован</a:t>
            </a:r>
            <a:r>
              <a:rPr lang="ru-RU" dirty="0" smtClean="0"/>
              <a:t>-</a:t>
            </a:r>
          </a:p>
          <a:p>
            <a:r>
              <a:rPr lang="ru-RU" dirty="0" err="1" smtClean="0"/>
              <a:t>ное</a:t>
            </a:r>
            <a:r>
              <a:rPr lang="ru-RU" dirty="0" smtClean="0"/>
              <a:t> в виде проблемы;</a:t>
            </a:r>
          </a:p>
          <a:p>
            <a:r>
              <a:rPr lang="ru-RU" dirty="0" smtClean="0"/>
              <a:t>целенаправленная деятельность детей;</a:t>
            </a:r>
          </a:p>
          <a:p>
            <a:r>
              <a:rPr lang="ru-RU" dirty="0" smtClean="0"/>
              <a:t>форма организации взаимодействия учащихся с учителем и учащихся между собой;</a:t>
            </a:r>
          </a:p>
          <a:p>
            <a:r>
              <a:rPr lang="ru-RU" dirty="0" smtClean="0"/>
              <a:t>результат деятельности как найденный ими способ решения проблемы проекта.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Учебный проект.  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     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Проблема проекта                  «Почему?»                          Актуальность проблемы -  </a:t>
            </a:r>
          </a:p>
          <a:p>
            <a:pPr>
              <a:buNone/>
            </a:pPr>
            <a:r>
              <a:rPr lang="ru-RU" sz="1800" b="1" dirty="0" smtClean="0"/>
              <a:t>                                          (это важно для меня лично)              мотивация</a:t>
            </a:r>
          </a:p>
          <a:p>
            <a:pPr>
              <a:buNone/>
            </a:pPr>
            <a:r>
              <a:rPr lang="ru-RU" sz="1800" b="1" dirty="0" smtClean="0"/>
              <a:t>Цель проекта                             «Зачем?»                              </a:t>
            </a:r>
            <a:r>
              <a:rPr lang="ru-RU" sz="1800" b="1" dirty="0" err="1" smtClean="0"/>
              <a:t>Целеполагание</a:t>
            </a:r>
            <a:endParaRPr lang="ru-RU" sz="1800" b="1" dirty="0" smtClean="0"/>
          </a:p>
          <a:p>
            <a:pPr>
              <a:buNone/>
            </a:pPr>
            <a:r>
              <a:rPr lang="ru-RU" sz="1800" b="1" dirty="0" smtClean="0"/>
              <a:t>                                                (мы делаем проект)</a:t>
            </a:r>
          </a:p>
          <a:p>
            <a:pPr>
              <a:buNone/>
            </a:pPr>
            <a:r>
              <a:rPr lang="ru-RU" sz="1800" b="1" dirty="0" smtClean="0"/>
              <a:t>Задачи проекта                            «Что?»                                Постановка задач</a:t>
            </a:r>
          </a:p>
          <a:p>
            <a:pPr>
              <a:buNone/>
            </a:pPr>
            <a:r>
              <a:rPr lang="ru-RU" sz="1800" b="1" dirty="0" smtClean="0"/>
              <a:t>                                            (для этого мы делаем)            </a:t>
            </a:r>
          </a:p>
          <a:p>
            <a:pPr>
              <a:buNone/>
            </a:pPr>
            <a:r>
              <a:rPr lang="ru-RU" sz="1800" b="1" dirty="0" smtClean="0"/>
              <a:t>Методы и способы                     «Как?»                                 Выбор способов и </a:t>
            </a:r>
          </a:p>
          <a:p>
            <a:pPr>
              <a:buNone/>
            </a:pPr>
            <a:r>
              <a:rPr lang="ru-RU" sz="1800" b="1" dirty="0" smtClean="0"/>
              <a:t>                                            (мы это можем делать)              методов, планирование</a:t>
            </a:r>
          </a:p>
          <a:p>
            <a:pPr>
              <a:buNone/>
            </a:pPr>
            <a:r>
              <a:rPr lang="ru-RU" sz="1800" b="1" dirty="0" smtClean="0"/>
              <a:t>    Результат                            «Что получилось?»                Ожидаемый результат</a:t>
            </a:r>
          </a:p>
          <a:p>
            <a:pPr>
              <a:buNone/>
            </a:pPr>
            <a:r>
              <a:rPr lang="ru-RU" sz="1800" b="1" dirty="0" smtClean="0"/>
              <a:t>                                            (как решение проблемы)</a:t>
            </a:r>
            <a:endParaRPr lang="ru-RU" sz="1800" b="1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 flipV="1">
            <a:off x="1571604" y="1142984"/>
            <a:ext cx="1571636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857884" y="1142984"/>
            <a:ext cx="128588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4143372" y="157161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Этапы работы методом проекта.</a:t>
            </a:r>
            <a:endParaRPr lang="ru-RU" sz="4000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97784"/>
          <a:ext cx="8715436" cy="584592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8715436"/>
              </a:tblGrid>
              <a:tr h="39070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                 Учитель                                                              Учащиеся</a:t>
                      </a:r>
                      <a:endParaRPr lang="ru-RU" sz="2000" dirty="0"/>
                    </a:p>
                  </a:txBody>
                  <a:tcPr/>
                </a:tc>
              </a:tr>
              <a:tr h="390704">
                <a:tc>
                  <a:txBody>
                    <a:bodyPr/>
                    <a:lstStyle/>
                    <a:p>
                      <a:r>
                        <a:rPr lang="ru-RU" sz="2000" b="1" i="1" dirty="0" smtClean="0"/>
                        <a:t>                                            1-ый этап – погружение в проект.</a:t>
                      </a:r>
                      <a:endParaRPr lang="ru-RU" sz="2000" b="1" i="1" dirty="0"/>
                    </a:p>
                  </a:txBody>
                  <a:tcPr/>
                </a:tc>
              </a:tr>
              <a:tr h="143819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   Формулирует:                                                                      Осуществляют: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/>
                        <a:t> 1)проблему проекта;                                       1)личностное присвоение проекта;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/>
                        <a:t> 2)сюжетную ситуацию;                                   2)вживание в ситуацию;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/>
                        <a:t> 3)цель и задачи.                                               3)принятие и уточнение цели и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/>
                        <a:t>                                                                                   задач.</a:t>
                      </a:r>
                      <a:endParaRPr lang="ru-RU" sz="2000" dirty="0"/>
                    </a:p>
                  </a:txBody>
                  <a:tcPr/>
                </a:tc>
              </a:tr>
              <a:tr h="390704">
                <a:tc>
                  <a:txBody>
                    <a:bodyPr/>
                    <a:lstStyle/>
                    <a:p>
                      <a:r>
                        <a:rPr lang="ru-RU" sz="2000" b="1" i="1" dirty="0" smtClean="0"/>
                        <a:t>                                        2-ой</a:t>
                      </a:r>
                      <a:r>
                        <a:rPr lang="ru-RU" sz="2000" b="1" i="1" baseline="0" dirty="0" smtClean="0"/>
                        <a:t> этап – организация деятельности.</a:t>
                      </a:r>
                      <a:endParaRPr lang="ru-RU" sz="2000" b="1" i="1" dirty="0"/>
                    </a:p>
                  </a:txBody>
                  <a:tcPr/>
                </a:tc>
              </a:tr>
              <a:tr h="267600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Организует деятельность – предлагает:</a:t>
                      </a:r>
                      <a:r>
                        <a:rPr lang="en-US" sz="2000" dirty="0" smtClean="0"/>
                        <a:t>                        </a:t>
                      </a:r>
                      <a:r>
                        <a:rPr lang="en-US" sz="2000" baseline="0" dirty="0" smtClean="0"/>
                        <a:t>        </a:t>
                      </a:r>
                      <a:r>
                        <a:rPr lang="ru-RU" sz="2000" baseline="0" dirty="0" smtClean="0"/>
                        <a:t>Осуществляют:</a:t>
                      </a:r>
                      <a:endParaRPr lang="ru-RU" sz="2000" dirty="0" smtClean="0"/>
                    </a:p>
                    <a:p>
                      <a:r>
                        <a:rPr lang="ru-RU" sz="2000" dirty="0" smtClean="0"/>
                        <a:t>4)организовать группы;                                     4)разбивку на группы;</a:t>
                      </a:r>
                    </a:p>
                    <a:p>
                      <a:r>
                        <a:rPr lang="ru-RU" sz="2000" dirty="0" smtClean="0"/>
                        <a:t>5)распределить амплуа в группах;                 5)распределение ролей в группе;</a:t>
                      </a:r>
                    </a:p>
                    <a:p>
                      <a:r>
                        <a:rPr lang="ru-RU" sz="2000" dirty="0" smtClean="0"/>
                        <a:t>6)спланировать деятельность по                    6)планирование работы;</a:t>
                      </a:r>
                    </a:p>
                    <a:p>
                      <a:r>
                        <a:rPr lang="ru-RU" sz="2000" dirty="0" smtClean="0"/>
                        <a:t>решению задач проекта;                                   7)выбор формы и способа</a:t>
                      </a:r>
                    </a:p>
                    <a:p>
                      <a:r>
                        <a:rPr lang="ru-RU" sz="2000" dirty="0" smtClean="0"/>
                        <a:t>7)возможные формы презентации                   </a:t>
                      </a:r>
                      <a:r>
                        <a:rPr lang="ru-RU" sz="2000" dirty="0" err="1" smtClean="0"/>
                        <a:t>презентации</a:t>
                      </a:r>
                      <a:r>
                        <a:rPr lang="ru-RU" sz="2000" dirty="0" smtClean="0"/>
                        <a:t> предполагаемых         </a:t>
                      </a:r>
                    </a:p>
                    <a:p>
                      <a:r>
                        <a:rPr lang="ru-RU" sz="2000" dirty="0" smtClean="0"/>
                        <a:t>Результатов.                                                             результатов.</a:t>
                      </a:r>
                      <a:endParaRPr lang="ru-RU" sz="2000" dirty="0"/>
                    </a:p>
                  </a:txBody>
                  <a:tcPr/>
                </a:tc>
              </a:tr>
              <a:tr h="15147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                                                     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1440"/>
          <a:ext cx="8215372" cy="6671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72"/>
              </a:tblGrid>
              <a:tr h="35452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                                </a:t>
                      </a:r>
                      <a:r>
                        <a:rPr lang="ru-RU" b="1" i="1" dirty="0" smtClean="0"/>
                        <a:t>3-ий этап</a:t>
                      </a:r>
                      <a:r>
                        <a:rPr lang="ru-RU" b="1" i="0" dirty="0" smtClean="0"/>
                        <a:t> </a:t>
                      </a:r>
                      <a:r>
                        <a:rPr lang="ru-RU" b="1" dirty="0" smtClean="0"/>
                        <a:t>– </a:t>
                      </a:r>
                      <a:r>
                        <a:rPr lang="ru-RU" b="1" i="1" dirty="0" smtClean="0"/>
                        <a:t>осуществление деятельности.</a:t>
                      </a:r>
                      <a:endParaRPr lang="ru-RU" b="1" i="1" dirty="0"/>
                    </a:p>
                  </a:txBody>
                  <a:tcPr/>
                </a:tc>
              </a:tr>
              <a:tr h="2481699">
                <a:tc>
                  <a:txBody>
                    <a:bodyPr/>
                    <a:lstStyle/>
                    <a:p>
                      <a:r>
                        <a:rPr lang="ru-RU" dirty="0" smtClean="0"/>
                        <a:t>Не участвует, но:                                                               Работают</a:t>
                      </a:r>
                      <a:r>
                        <a:rPr lang="ru-RU" baseline="0" dirty="0" smtClean="0"/>
                        <a:t> самостоятельно: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8)консультирует учащихся;                                    8)каждый в соответствии со своим</a:t>
                      </a:r>
                    </a:p>
                    <a:p>
                      <a:r>
                        <a:rPr lang="ru-RU" dirty="0" smtClean="0"/>
                        <a:t>9)ненавязчиво контролирует;                                  амплуа</a:t>
                      </a:r>
                      <a:r>
                        <a:rPr lang="ru-RU" baseline="0" dirty="0" smtClean="0"/>
                        <a:t> и сообща;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10)даёт</a:t>
                      </a:r>
                      <a:r>
                        <a:rPr lang="ru-RU" baseline="0" dirty="0" smtClean="0"/>
                        <a:t> новые знания по                                       9)консультируются по необходимости</a:t>
                      </a:r>
                      <a:r>
                        <a:rPr lang="ru-RU" baseline="0" smtClean="0"/>
                        <a:t>;                                                            необходимости;</a:t>
                      </a:r>
                      <a:endParaRPr lang="ru-RU" baseline="0" dirty="0" smtClean="0"/>
                    </a:p>
                    <a:p>
                      <a:r>
                        <a:rPr lang="ru-RU" baseline="0" dirty="0" smtClean="0"/>
                        <a:t>                                                                                    10) «добывают» необходимые</a:t>
                      </a:r>
                    </a:p>
                    <a:p>
                      <a:r>
                        <a:rPr lang="ru-RU" baseline="0" dirty="0" smtClean="0"/>
                        <a:t>11)репетирует с учениками                                         знания;</a:t>
                      </a:r>
                    </a:p>
                    <a:p>
                      <a:r>
                        <a:rPr lang="ru-RU" baseline="0" dirty="0" smtClean="0"/>
                        <a:t>презентацию результатов.                                     11)подготавливают презентацию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54528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                                                 4-ый этап - презентация</a:t>
                      </a:r>
                      <a:endParaRPr lang="ru-RU" b="1" i="1" dirty="0"/>
                    </a:p>
                  </a:txBody>
                  <a:tcPr/>
                </a:tc>
              </a:tr>
              <a:tr h="3013492">
                <a:tc>
                  <a:txBody>
                    <a:bodyPr/>
                    <a:lstStyle/>
                    <a:p>
                      <a:r>
                        <a:rPr lang="ru-RU" dirty="0" smtClean="0"/>
                        <a:t>     Принимает отчёт:                                                           Демонстрируют:</a:t>
                      </a:r>
                    </a:p>
                    <a:p>
                      <a:r>
                        <a:rPr lang="ru-RU" dirty="0" smtClean="0"/>
                        <a:t>12)обобщает и резюмирует                                    12)понимание проблемы, цели и </a:t>
                      </a:r>
                    </a:p>
                    <a:p>
                      <a:r>
                        <a:rPr lang="ru-RU" dirty="0" smtClean="0"/>
                        <a:t>полученные результаты;                                                задач;</a:t>
                      </a:r>
                    </a:p>
                    <a:p>
                      <a:r>
                        <a:rPr lang="ru-RU" dirty="0" smtClean="0"/>
                        <a:t>13) подводит итоги;                                                    13)умение планировать и</a:t>
                      </a:r>
                    </a:p>
                    <a:p>
                      <a:r>
                        <a:rPr lang="ru-RU" dirty="0" smtClean="0"/>
                        <a:t>14)</a:t>
                      </a:r>
                      <a:r>
                        <a:rPr lang="ru-RU" baseline="0" dirty="0" smtClean="0"/>
                        <a:t> оценивает умения: общаться,                                 </a:t>
                      </a:r>
                      <a:r>
                        <a:rPr lang="ru-RU" dirty="0" smtClean="0"/>
                        <a:t>осуществлять</a:t>
                      </a:r>
                      <a:r>
                        <a:rPr lang="ru-RU" baseline="0" dirty="0" smtClean="0"/>
                        <a:t> работу;</a:t>
                      </a:r>
                    </a:p>
                    <a:p>
                      <a:r>
                        <a:rPr lang="ru-RU" baseline="0" dirty="0" smtClean="0"/>
                        <a:t>слушать, обосновывать своё                                    14)найденный способ решения</a:t>
                      </a:r>
                    </a:p>
                    <a:p>
                      <a:r>
                        <a:rPr lang="ru-RU" baseline="0" dirty="0" smtClean="0"/>
                        <a:t>мнение, толерантность.                                                   проблемы;</a:t>
                      </a:r>
                    </a:p>
                    <a:p>
                      <a:r>
                        <a:rPr lang="ru-RU" baseline="0" dirty="0" smtClean="0"/>
                        <a:t>15 акцентирует внимание  на                                   15)дают </a:t>
                      </a:r>
                      <a:r>
                        <a:rPr lang="ru-RU" baseline="0" dirty="0" err="1" smtClean="0"/>
                        <a:t>взаимооценку</a:t>
                      </a:r>
                      <a:r>
                        <a:rPr lang="ru-RU" baseline="0" dirty="0" smtClean="0"/>
                        <a:t> деятельности                                                                      и её результативности.</a:t>
                      </a:r>
                    </a:p>
                    <a:p>
                      <a:r>
                        <a:rPr lang="ru-RU" baseline="0" dirty="0" smtClean="0"/>
                        <a:t>воспитательном моменте.                                   </a:t>
                      </a:r>
                      <a:endParaRPr lang="ru-RU" dirty="0"/>
                    </a:p>
                  </a:txBody>
                  <a:tcPr/>
                </a:tc>
              </a:tr>
              <a:tr h="3545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Рабочая тетрадь (</a:t>
            </a:r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ru-RU" b="1" dirty="0" smtClean="0">
                <a:solidFill>
                  <a:srgbClr val="FF0000"/>
                </a:solidFill>
              </a:rPr>
              <a:t> класс).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6" descr="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00100" y="1214422"/>
            <a:ext cx="759622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Примерные темы проектов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(в зависимости от воспитательных задач).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Семейное и духовно-нравственное воспитание: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Семейные традиции.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Мир семейных увлечений.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Семейные истории.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Семейный субботник.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Семья – маленькое государство.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Семейные страницы военных лет.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По страницам семейных профессий.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Страна семейного счастья.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Семейный альбом.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678</Words>
  <Application>Microsoft Office PowerPoint</Application>
  <PresentationFormat>Экран (4:3)</PresentationFormat>
  <Paragraphs>115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Проектная деятельность в начальной школе. Составитель:  Белокурова Л.В. Акутина Т.В. </vt:lpstr>
      <vt:lpstr>Актуальность темы.</vt:lpstr>
      <vt:lpstr>Основные понятия.</vt:lpstr>
      <vt:lpstr>Учебный проект это:</vt:lpstr>
      <vt:lpstr>Учебный проект.  </vt:lpstr>
      <vt:lpstr>Этапы работы методом проекта.</vt:lpstr>
      <vt:lpstr>Слайд 7</vt:lpstr>
      <vt:lpstr>Рабочая тетрадь (3 класс).</vt:lpstr>
      <vt:lpstr>Примерные темы проектов (в зависимости от воспитательных задач).</vt:lpstr>
      <vt:lpstr>Спортивно-оздоровительное воспитание.</vt:lpstr>
      <vt:lpstr>Нравственно-патриотическое воспитание.</vt:lpstr>
      <vt:lpstr>Экологическое воспитание.</vt:lpstr>
      <vt:lpstr>Этическое и эстетическое воспитание.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в начальной школе.</dc:title>
  <dc:creator>Настюша</dc:creator>
  <cp:lastModifiedBy>admin</cp:lastModifiedBy>
  <cp:revision>46</cp:revision>
  <dcterms:created xsi:type="dcterms:W3CDTF">2010-02-17T14:29:36Z</dcterms:created>
  <dcterms:modified xsi:type="dcterms:W3CDTF">2017-03-27T07:24:05Z</dcterms:modified>
</cp:coreProperties>
</file>